
<file path=[Content_Types].xml><?xml version="1.0" encoding="utf-8"?>
<Types xmlns="http://schemas.openxmlformats.org/package/2006/content-types">
  <Default Extension="png" ContentType="image/png"/>
  <Default Extension="mp3" ContentType="audio/mpe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4"/>
  </p:handoutMasterIdLst>
  <p:sldIdLst>
    <p:sldId id="256" r:id="rId2"/>
    <p:sldId id="257" r:id="rId3"/>
    <p:sldId id="266" r:id="rId4"/>
    <p:sldId id="267" r:id="rId5"/>
    <p:sldId id="268" r:id="rId6"/>
    <p:sldId id="269" r:id="rId7"/>
    <p:sldId id="270" r:id="rId8"/>
    <p:sldId id="271" r:id="rId9"/>
    <p:sldId id="272" r:id="rId10"/>
    <p:sldId id="273" r:id="rId11"/>
    <p:sldId id="274" r:id="rId12"/>
    <p:sldId id="26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34"/>
    <p:restoredTop sz="96327"/>
  </p:normalViewPr>
  <p:slideViewPr>
    <p:cSldViewPr snapToGrid="0" snapToObjects="1">
      <p:cViewPr varScale="1">
        <p:scale>
          <a:sx n="84" d="100"/>
          <a:sy n="84" d="100"/>
        </p:scale>
        <p:origin x="763" y="82"/>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28/04/2022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4/28/2022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4/28/2022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4/28/2022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4/28/2022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9.mp3"/><Relationship Id="rId1" Type="http://schemas.microsoft.com/office/2007/relationships/media" Target="../media/media9.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jpg"/><Relationship Id="rId9"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10.mp3"/><Relationship Id="rId1" Type="http://schemas.microsoft.com/office/2007/relationships/media" Target="../media/media10.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jpg"/><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jp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jpg"/><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jp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jp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jpg"/><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jpg"/><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jpg"/><Relationship Id="rId9"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jpg"/><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jp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2"/>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3"/>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5B8A9382-B24A-4F05-956E-BBCDF6B69979}"/>
              </a:ext>
            </a:extLst>
          </p:cNvPr>
          <p:cNvSpPr txBox="1"/>
          <p:nvPr/>
        </p:nvSpPr>
        <p:spPr>
          <a:xfrm>
            <a:off x="5952392" y="3851031"/>
            <a:ext cx="3525716" cy="369332"/>
          </a:xfrm>
          <a:prstGeom prst="rect">
            <a:avLst/>
          </a:prstGeom>
          <a:noFill/>
        </p:spPr>
        <p:txBody>
          <a:bodyPr wrap="square" rtlCol="0">
            <a:spAutoFit/>
          </a:bodyPr>
          <a:lstStyle/>
          <a:p>
            <a:r>
              <a:rPr lang="lt-LT" dirty="0" err="1"/>
              <a:t>Audio</a:t>
            </a:r>
            <a:r>
              <a:rPr lang="lt-LT" dirty="0"/>
              <a:t> </a:t>
            </a:r>
            <a:r>
              <a:rPr lang="lt-LT" dirty="0" err="1"/>
              <a:t>book</a:t>
            </a:r>
            <a:r>
              <a:rPr lang="lt-LT" dirty="0"/>
              <a:t>: </a:t>
            </a:r>
            <a:r>
              <a:rPr lang="en-GB" sz="1800" b="1" dirty="0">
                <a:effectLst/>
                <a:latin typeface="Times New Roman" panose="02020603050405020304" pitchFamily="18" charset="0"/>
                <a:ea typeface="Calibri" panose="020F0502020204030204" pitchFamily="34" charset="0"/>
              </a:rPr>
              <a:t>Emotional well-being </a:t>
            </a:r>
            <a:endParaRPr lang="en-GB" dirty="0"/>
          </a:p>
        </p:txBody>
      </p:sp>
    </p:spTree>
    <p:extLst>
      <p:ext uri="{BB962C8B-B14F-4D97-AF65-F5344CB8AC3E}">
        <p14:creationId xmlns:p14="http://schemas.microsoft.com/office/powerpoint/2010/main" val="1085794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031325"/>
          </a:xfrm>
          <a:prstGeom prst="rect">
            <a:avLst/>
          </a:prstGeom>
          <a:noFill/>
        </p:spPr>
        <p:txBody>
          <a:bodyPr wrap="square" rtlCol="0">
            <a:spAutoFit/>
          </a:bodyPr>
          <a:lstStyle/>
          <a:p>
            <a:pPr algn="just"/>
            <a:r>
              <a:rPr lang="en-GB" dirty="0"/>
              <a:t>The first perspective emphasizes older adults’ selective engagement with other people as a means of limiting their social contacts to those that are most supportive and emotionally rewarding. The second perspective emphasizes older adults’ efforts to prevent or resolve tensions and disagreements that arise in their relationships with social network members. </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this audio book, you will learn more about the emotional well-being of older people</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9">
            <a:hlinkClick r:id="" action="ppaction://media"/>
            <a:extLst>
              <a:ext uri="{FF2B5EF4-FFF2-40B4-BE49-F238E27FC236}">
                <a16:creationId xmlns:a16="http://schemas.microsoft.com/office/drawing/2014/main" id="{CD444453-EF1A-4447-AD13-358216CAE087}"/>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214096" y="5364607"/>
            <a:ext cx="609600" cy="609600"/>
          </a:xfrm>
          <a:prstGeom prst="rect">
            <a:avLst/>
          </a:prstGeom>
        </p:spPr>
      </p:pic>
    </p:spTree>
    <p:extLst>
      <p:ext uri="{BB962C8B-B14F-4D97-AF65-F5344CB8AC3E}">
        <p14:creationId xmlns:p14="http://schemas.microsoft.com/office/powerpoint/2010/main" val="2830342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30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1754326"/>
          </a:xfrm>
          <a:prstGeom prst="rect">
            <a:avLst/>
          </a:prstGeom>
          <a:noFill/>
        </p:spPr>
        <p:txBody>
          <a:bodyPr wrap="square" rtlCol="0">
            <a:spAutoFit/>
          </a:bodyPr>
          <a:lstStyle/>
          <a:p>
            <a:pPr algn="just"/>
            <a:r>
              <a:rPr lang="en-GB" dirty="0"/>
              <a:t>A third perspective emphasizes older adults’ efforts to derive support and companionship from alternative sources following the loss or disruption of important social relationships. We conclude by suggesting directions for further research on the nature and effectiveness of older adults’ efforts to optimize their social relationships.</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this audio book, you will learn more about the emotional well-being of older people</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10">
            <a:hlinkClick r:id="" action="ppaction://media"/>
            <a:extLst>
              <a:ext uri="{FF2B5EF4-FFF2-40B4-BE49-F238E27FC236}">
                <a16:creationId xmlns:a16="http://schemas.microsoft.com/office/drawing/2014/main" id="{E70E09FB-41CD-45A8-BA12-DDD38ACCCE8F}"/>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053416" y="5378072"/>
            <a:ext cx="609600" cy="609600"/>
          </a:xfrm>
          <a:prstGeom prst="rect">
            <a:avLst/>
          </a:prstGeom>
        </p:spPr>
      </p:pic>
    </p:spTree>
    <p:extLst>
      <p:ext uri="{BB962C8B-B14F-4D97-AF65-F5344CB8AC3E}">
        <p14:creationId xmlns:p14="http://schemas.microsoft.com/office/powerpoint/2010/main" val="3528876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25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n-IE" sz="900" dirty="0">
                <a:latin typeface="Arial" panose="020B0604020202020204" pitchFamily="34" charset="0"/>
                <a:cs typeface="Arial" panose="020B0604020202020204" pitchFamily="34" charset="0"/>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7499819" y="3151829"/>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380264" y="4009508"/>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2906606" y="3011416"/>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422065" y="4202928"/>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422065" y="3011416"/>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507614" y="2981013"/>
            <a:ext cx="2345959" cy="888436"/>
          </a:xfrm>
          <a:prstGeom prst="rect">
            <a:avLst/>
          </a:prstGeom>
        </p:spPr>
      </p:pic>
      <p:pic>
        <p:nvPicPr>
          <p:cNvPr id="3" name="Pictur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75410" y="3189962"/>
            <a:ext cx="2248985" cy="1639091"/>
          </a:xfrm>
          <a:prstGeom prst="rect">
            <a:avLst/>
          </a:prstGeom>
        </p:spPr>
      </p:pic>
    </p:spTree>
    <p:extLst>
      <p:ext uri="{BB962C8B-B14F-4D97-AF65-F5344CB8AC3E}">
        <p14:creationId xmlns:p14="http://schemas.microsoft.com/office/powerpoint/2010/main" val="794972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031325"/>
          </a:xfrm>
          <a:prstGeom prst="rect">
            <a:avLst/>
          </a:prstGeom>
          <a:noFill/>
        </p:spPr>
        <p:txBody>
          <a:bodyPr wrap="square" rtlCol="0">
            <a:spAutoFit/>
          </a:bodyPr>
          <a:lstStyle/>
          <a:p>
            <a:pPr algn="just"/>
            <a:r>
              <a:rPr lang="en-GB" dirty="0"/>
              <a:t>Relationships in family also contribute to emotional           well-being and quality of life. For example, close relationships influence positive affect by serving as a source of enjoyable social interaction and companionship. Research on subjective well-being confirms, moreover, that having close relationships is a reliable and powerful predictor of happiness and life satisfaction.</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this audio book, you will learn more about the emotional well-being of older people</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4" name="1">
            <a:hlinkClick r:id="" action="ppaction://media"/>
            <a:extLst>
              <a:ext uri="{FF2B5EF4-FFF2-40B4-BE49-F238E27FC236}">
                <a16:creationId xmlns:a16="http://schemas.microsoft.com/office/drawing/2014/main" id="{3F2F62FE-8ADD-41DF-BC96-4E13C6A306C7}"/>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35311" y="5378072"/>
            <a:ext cx="609600" cy="609600"/>
          </a:xfrm>
          <a:prstGeom prst="rect">
            <a:avLst/>
          </a:prstGeom>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83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031325"/>
          </a:xfrm>
          <a:prstGeom prst="rect">
            <a:avLst/>
          </a:prstGeom>
          <a:noFill/>
        </p:spPr>
        <p:txBody>
          <a:bodyPr wrap="square" rtlCol="0">
            <a:spAutoFit/>
          </a:bodyPr>
          <a:lstStyle/>
          <a:p>
            <a:pPr algn="just"/>
            <a:r>
              <a:rPr lang="en-GB" dirty="0"/>
              <a:t>Supportive relationships play an important role as well in facilitating adaptation to life stress, including physical disability and illness. Given that the onset or progression of disability is often accompanied by distress and difficulties such as pain, progressive declines, energy loss, and changes in self-c </a:t>
            </a:r>
            <a:r>
              <a:rPr lang="en-GB" dirty="0" err="1"/>
              <a:t>oncept</a:t>
            </a:r>
            <a:r>
              <a:rPr lang="en-GB" dirty="0"/>
              <a:t>, the need for others and the value of supportive relationships may increase during this time. </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this audio book, you will learn more about the emotional well-being of older people</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2">
            <a:hlinkClick r:id="" action="ppaction://media"/>
            <a:extLst>
              <a:ext uri="{FF2B5EF4-FFF2-40B4-BE49-F238E27FC236}">
                <a16:creationId xmlns:a16="http://schemas.microsoft.com/office/drawing/2014/main" id="{649BE03D-F3AB-4AFE-89DD-CE5AF2480C61}"/>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214096" y="5422490"/>
            <a:ext cx="609600" cy="609600"/>
          </a:xfrm>
          <a:prstGeom prst="rect">
            <a:avLst/>
          </a:prstGeom>
        </p:spPr>
      </p:pic>
    </p:spTree>
    <p:extLst>
      <p:ext uri="{BB962C8B-B14F-4D97-AF65-F5344CB8AC3E}">
        <p14:creationId xmlns:p14="http://schemas.microsoft.com/office/powerpoint/2010/main" val="3509918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08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308324"/>
          </a:xfrm>
          <a:prstGeom prst="rect">
            <a:avLst/>
          </a:prstGeom>
          <a:noFill/>
        </p:spPr>
        <p:txBody>
          <a:bodyPr wrap="square" rtlCol="0">
            <a:spAutoFit/>
          </a:bodyPr>
          <a:lstStyle/>
          <a:p>
            <a:pPr algn="just"/>
            <a:r>
              <a:rPr lang="en-GB" dirty="0"/>
              <a:t>A lack of social support, for example, has been found to contribute to worse health outcomes among individuals with chronic illness, with especially detrimental effects on the physical functioning of chronically ill older adults. Some of the beneficial physical and psychological effects of social relationships in later life are believed to stem from a proactive role those older adults play in regulating their relationships. </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this audio book, you will learn more about the emotional well-being of older people</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3">
            <a:hlinkClick r:id="" action="ppaction://media"/>
            <a:extLst>
              <a:ext uri="{FF2B5EF4-FFF2-40B4-BE49-F238E27FC236}">
                <a16:creationId xmlns:a16="http://schemas.microsoft.com/office/drawing/2014/main" id="{1DE90C03-2B3A-4762-979F-EDBB5B4EE00B}"/>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214096" y="5448903"/>
            <a:ext cx="609600" cy="609600"/>
          </a:xfrm>
          <a:prstGeom prst="rect">
            <a:avLst/>
          </a:prstGeom>
        </p:spPr>
      </p:pic>
    </p:spTree>
    <p:extLst>
      <p:ext uri="{BB962C8B-B14F-4D97-AF65-F5344CB8AC3E}">
        <p14:creationId xmlns:p14="http://schemas.microsoft.com/office/powerpoint/2010/main" val="115465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92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308324"/>
          </a:xfrm>
          <a:prstGeom prst="rect">
            <a:avLst/>
          </a:prstGeom>
          <a:noFill/>
        </p:spPr>
        <p:txBody>
          <a:bodyPr wrap="square" rtlCol="0">
            <a:spAutoFit/>
          </a:bodyPr>
          <a:lstStyle/>
          <a:p>
            <a:pPr algn="just"/>
            <a:r>
              <a:rPr lang="en-GB" dirty="0"/>
              <a:t>Theorists have suggested that older adults play an active role in managing their social relationships, seeking to invest their time in emotionally rewarding relationships and to avoid or minimize their involvement in unrewarding or aversive relationships. In this sense, older adults may be regarded as actively involved in efforts to shape their social environment, by cultivating and benefiting from the strengths of their most supportive social network relationships. </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this audio book, you will learn more about the emotional well-being of older people</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4">
            <a:hlinkClick r:id="" action="ppaction://media"/>
            <a:extLst>
              <a:ext uri="{FF2B5EF4-FFF2-40B4-BE49-F238E27FC236}">
                <a16:creationId xmlns:a16="http://schemas.microsoft.com/office/drawing/2014/main" id="{4F6EC2BF-7103-4973-95A1-6E67238EFD26}"/>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35311" y="5420393"/>
            <a:ext cx="609600" cy="609600"/>
          </a:xfrm>
          <a:prstGeom prst="rect">
            <a:avLst/>
          </a:prstGeom>
        </p:spPr>
      </p:pic>
    </p:spTree>
    <p:extLst>
      <p:ext uri="{BB962C8B-B14F-4D97-AF65-F5344CB8AC3E}">
        <p14:creationId xmlns:p14="http://schemas.microsoft.com/office/powerpoint/2010/main" val="3201958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07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031325"/>
          </a:xfrm>
          <a:prstGeom prst="rect">
            <a:avLst/>
          </a:prstGeom>
          <a:noFill/>
        </p:spPr>
        <p:txBody>
          <a:bodyPr wrap="square" rtlCol="0">
            <a:spAutoFit/>
          </a:bodyPr>
          <a:lstStyle/>
          <a:p>
            <a:pPr algn="just"/>
            <a:r>
              <a:rPr lang="en-GB" dirty="0"/>
              <a:t>Yet it is not always possible for older adults to manage their social relationships so that interactions with others are consistently rewarding. Some older adults are entangled in problematic social relationships from which disengagement is difficult. Others who enjoy largely harmonious social relationships for an extended period of time may experience life events that threaten these relationships. </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this audio book, you will learn more about the emotional well-being of older people</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5">
            <a:hlinkClick r:id="" action="ppaction://media"/>
            <a:extLst>
              <a:ext uri="{FF2B5EF4-FFF2-40B4-BE49-F238E27FC236}">
                <a16:creationId xmlns:a16="http://schemas.microsoft.com/office/drawing/2014/main" id="{55A819F9-C774-4926-A970-C530C617364B}"/>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414143" y="5354121"/>
            <a:ext cx="609600" cy="609600"/>
          </a:xfrm>
          <a:prstGeom prst="rect">
            <a:avLst/>
          </a:prstGeom>
        </p:spPr>
      </p:pic>
    </p:spTree>
    <p:extLst>
      <p:ext uri="{BB962C8B-B14F-4D97-AF65-F5344CB8AC3E}">
        <p14:creationId xmlns:p14="http://schemas.microsoft.com/office/powerpoint/2010/main" val="1010830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17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308324"/>
          </a:xfrm>
          <a:prstGeom prst="rect">
            <a:avLst/>
          </a:prstGeom>
          <a:noFill/>
        </p:spPr>
        <p:txBody>
          <a:bodyPr wrap="square" rtlCol="0">
            <a:spAutoFit/>
          </a:bodyPr>
          <a:lstStyle/>
          <a:p>
            <a:pPr algn="just"/>
            <a:r>
              <a:rPr lang="en-GB" dirty="0"/>
              <a:t>Declining health or mobility, for example, can disrupt established patterns of interaction with social network members. Experiences such as widowhood and residential relocation can lead to the loss of important social relationships, creating adaptational challenges. Thus, in some contexts, older adults’ social network ties may be characterized by limitations or tensions that erode, rather than enhance, their health and well-being. </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this audio book, you will learn more about the emotional well-being of older people</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6">
            <a:hlinkClick r:id="" action="ppaction://media"/>
            <a:extLst>
              <a:ext uri="{FF2B5EF4-FFF2-40B4-BE49-F238E27FC236}">
                <a16:creationId xmlns:a16="http://schemas.microsoft.com/office/drawing/2014/main" id="{459D38BB-3049-443B-900D-0B251A816C08}"/>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228079" y="5347158"/>
            <a:ext cx="609600" cy="609600"/>
          </a:xfrm>
          <a:prstGeom prst="rect">
            <a:avLst/>
          </a:prstGeom>
        </p:spPr>
      </p:pic>
    </p:spTree>
    <p:extLst>
      <p:ext uri="{BB962C8B-B14F-4D97-AF65-F5344CB8AC3E}">
        <p14:creationId xmlns:p14="http://schemas.microsoft.com/office/powerpoint/2010/main" val="320764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24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1477328"/>
          </a:xfrm>
          <a:prstGeom prst="rect">
            <a:avLst/>
          </a:prstGeom>
          <a:noFill/>
        </p:spPr>
        <p:txBody>
          <a:bodyPr wrap="square" rtlCol="0">
            <a:spAutoFit/>
          </a:bodyPr>
          <a:lstStyle/>
          <a:p>
            <a:pPr algn="just"/>
            <a:r>
              <a:rPr lang="en-GB" dirty="0"/>
              <a:t>A fertile direction for future research, and the goal of this chapter, is to consider how older adults seek to manage their social worlds to maximize positive interactions with others, prevent negative interactions, and to meet their social needs in the wake of relationship losses.</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this audio book, you will learn more about the emotional well-being of older people</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7">
            <a:hlinkClick r:id="" action="ppaction://media"/>
            <a:extLst>
              <a:ext uri="{FF2B5EF4-FFF2-40B4-BE49-F238E27FC236}">
                <a16:creationId xmlns:a16="http://schemas.microsoft.com/office/drawing/2014/main" id="{8169A0CE-FC6F-4027-B1F7-78082EF16BC2}"/>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358216" y="5420393"/>
            <a:ext cx="609600" cy="609600"/>
          </a:xfrm>
          <a:prstGeom prst="rect">
            <a:avLst/>
          </a:prstGeom>
        </p:spPr>
      </p:pic>
    </p:spTree>
    <p:extLst>
      <p:ext uri="{BB962C8B-B14F-4D97-AF65-F5344CB8AC3E}">
        <p14:creationId xmlns:p14="http://schemas.microsoft.com/office/powerpoint/2010/main" val="3209933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3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308324"/>
          </a:xfrm>
          <a:prstGeom prst="rect">
            <a:avLst/>
          </a:prstGeom>
          <a:noFill/>
        </p:spPr>
        <p:txBody>
          <a:bodyPr wrap="square" rtlCol="0">
            <a:spAutoFit/>
          </a:bodyPr>
          <a:lstStyle/>
          <a:p>
            <a:pPr algn="just"/>
            <a:r>
              <a:rPr lang="en-GB" dirty="0"/>
              <a:t>Aging is often accompanied by physical decline; we begin, therefore, by illustrating the role social relationships may play in disability onset and progression in later life. We then consider how older adults seek to regulate their social relationships to maximize positive interactions, to minimize negative interactions, and to adapt to relationship losses. Three perspectives on the processes of relationship regulation are examined. </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In this audio book, you will learn more about the emotional well-being of older people</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8">
            <a:hlinkClick r:id="" action="ppaction://media"/>
            <a:extLst>
              <a:ext uri="{FF2B5EF4-FFF2-40B4-BE49-F238E27FC236}">
                <a16:creationId xmlns:a16="http://schemas.microsoft.com/office/drawing/2014/main" id="{E0400A68-00AC-4CBD-A2F5-9EB0374AB509}"/>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52088" y="5420393"/>
            <a:ext cx="609600" cy="609600"/>
          </a:xfrm>
          <a:prstGeom prst="rect">
            <a:avLst/>
          </a:prstGeom>
        </p:spPr>
      </p:pic>
    </p:spTree>
    <p:extLst>
      <p:ext uri="{BB962C8B-B14F-4D97-AF65-F5344CB8AC3E}">
        <p14:creationId xmlns:p14="http://schemas.microsoft.com/office/powerpoint/2010/main" val="357082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38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2121</TotalTime>
  <Words>837</Words>
  <Application>Microsoft Office PowerPoint</Application>
  <PresentationFormat>Widescreen</PresentationFormat>
  <Paragraphs>22</Paragraphs>
  <Slides>12</Slides>
  <Notes>0</Notes>
  <HiddenSlides>0</HiddenSlides>
  <MMClips>10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Times New 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Georgia Prastitou</cp:lastModifiedBy>
  <cp:revision>25</cp:revision>
  <dcterms:created xsi:type="dcterms:W3CDTF">2020-10-05T11:11:44Z</dcterms:created>
  <dcterms:modified xsi:type="dcterms:W3CDTF">2022-04-28T11:16:43Z</dcterms:modified>
</cp:coreProperties>
</file>