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0"/>
  </p:handoutMasterIdLst>
  <p:sldIdLst>
    <p:sldId id="256" r:id="rId2"/>
    <p:sldId id="257" r:id="rId3"/>
    <p:sldId id="266" r:id="rId4"/>
    <p:sldId id="267" r:id="rId5"/>
    <p:sldId id="268" r:id="rId6"/>
    <p:sldId id="269" r:id="rId7"/>
    <p:sldId id="270" r:id="rId8"/>
    <p:sldId id="265"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4" d="100"/>
          <a:sy n="84" d="100"/>
        </p:scale>
        <p:origin x="763"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28/04/2022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4/28/2022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4/28/2022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4/28/2022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4/28/2022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2"/>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3"/>
          <a:stretch>
            <a:fillRect/>
          </a:stretch>
        </p:blipFill>
        <p:spPr>
          <a:xfrm>
            <a:off x="399953" y="513791"/>
            <a:ext cx="8575002" cy="2205657"/>
          </a:xfrm>
          <a:prstGeom prst="rect">
            <a:avLst/>
          </a:prstGeom>
        </p:spPr>
      </p:pic>
      <p:sp>
        <p:nvSpPr>
          <p:cNvPr id="4" name="TextBox 3">
            <a:extLst>
              <a:ext uri="{FF2B5EF4-FFF2-40B4-BE49-F238E27FC236}">
                <a16:creationId xmlns:a16="http://schemas.microsoft.com/office/drawing/2014/main" id="{5F198329-4586-41CE-8264-22EAFB1C9E99}"/>
              </a:ext>
            </a:extLst>
          </p:cNvPr>
          <p:cNvSpPr txBox="1"/>
          <p:nvPr/>
        </p:nvSpPr>
        <p:spPr>
          <a:xfrm>
            <a:off x="5671038" y="3903785"/>
            <a:ext cx="4369777" cy="646331"/>
          </a:xfrm>
          <a:prstGeom prst="rect">
            <a:avLst/>
          </a:prstGeom>
          <a:noFill/>
        </p:spPr>
        <p:txBody>
          <a:bodyPr wrap="square" rtlCol="0">
            <a:spAutoFit/>
          </a:bodyPr>
          <a:lstStyle/>
          <a:p>
            <a:r>
              <a:rPr lang="lt-LT" sz="1800" dirty="0" err="1">
                <a:latin typeface="Arial Rounded MT Bold" panose="020F0704030504030204" pitchFamily="34" charset="0"/>
              </a:rPr>
              <a:t>Audio</a:t>
            </a:r>
            <a:r>
              <a:rPr lang="lt-LT" sz="1800" dirty="0">
                <a:latin typeface="Arial Rounded MT Bold" panose="020F0704030504030204" pitchFamily="34" charset="0"/>
              </a:rPr>
              <a:t> </a:t>
            </a:r>
            <a:r>
              <a:rPr lang="lt-LT" sz="1800" dirty="0" err="1">
                <a:latin typeface="Arial Rounded MT Bold" panose="020F0704030504030204" pitchFamily="34" charset="0"/>
              </a:rPr>
              <a:t>book</a:t>
            </a:r>
            <a:r>
              <a:rPr lang="lt-LT" sz="1800" dirty="0">
                <a:latin typeface="Arial Rounded MT Bold" panose="020F0704030504030204" pitchFamily="34" charset="0"/>
              </a:rPr>
              <a:t>: PEOPLE AROUND US</a:t>
            </a:r>
            <a:endParaRPr lang="en-GB" sz="1800" dirty="0">
              <a:latin typeface="Arial Rounded MT Bold" panose="020F0704030504030204" pitchFamily="34" charset="0"/>
            </a:endParaRPr>
          </a:p>
          <a:p>
            <a:endParaRPr lang="en-GB" dirty="0"/>
          </a:p>
        </p:txBody>
      </p:sp>
    </p:spTree>
    <p:extLst>
      <p:ext uri="{BB962C8B-B14F-4D97-AF65-F5344CB8AC3E}">
        <p14:creationId xmlns:p14="http://schemas.microsoft.com/office/powerpoint/2010/main" val="1085794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n-GB" dirty="0"/>
              <a:t>In this audio book, you will learn that it is important what people are around us and what an important impact they make on our lives.</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2909091"/>
            <a:ext cx="5470633" cy="2585323"/>
          </a:xfrm>
          <a:prstGeom prst="rect">
            <a:avLst/>
          </a:prstGeom>
          <a:noFill/>
        </p:spPr>
        <p:txBody>
          <a:bodyPr wrap="square" rtlCol="0">
            <a:spAutoFit/>
          </a:bodyPr>
          <a:lstStyle/>
          <a:p>
            <a:pPr algn="just"/>
            <a:r>
              <a:rPr lang="en-GB" dirty="0"/>
              <a:t>As we age, we tend to shed family and friends—which can hurt our mental and physical health. How can we design communities for seniors that facilitate social connections? The most important thing in a community like this is having people around to support and engage you. Taking care of each other keeps you alive and healthy. Researchers have long known about the health benefits of “social capital”—the ties that build trust, connection, and participation. </a:t>
            </a:r>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4" name="1">
            <a:hlinkClick r:id="" action="ppaction://media"/>
            <a:extLst>
              <a:ext uri="{FF2B5EF4-FFF2-40B4-BE49-F238E27FC236}">
                <a16:creationId xmlns:a16="http://schemas.microsoft.com/office/drawing/2014/main" id="{A30B0A7A-0133-4B77-9942-52796FCC4715}"/>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52276" y="5309299"/>
            <a:ext cx="609600" cy="609600"/>
          </a:xfrm>
          <a:prstGeom prst="rect">
            <a:avLst/>
          </a:prstGeom>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5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n-GB" dirty="0"/>
              <a:t>In this audio book, you will learn that it is important what people are around us and what an important impact they make on our lives.</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2909091"/>
            <a:ext cx="5470633" cy="2031325"/>
          </a:xfrm>
          <a:prstGeom prst="rect">
            <a:avLst/>
          </a:prstGeom>
          <a:noFill/>
        </p:spPr>
        <p:txBody>
          <a:bodyPr wrap="square" rtlCol="0">
            <a:spAutoFit/>
          </a:bodyPr>
          <a:lstStyle/>
          <a:p>
            <a:pPr algn="just"/>
            <a:r>
              <a:rPr lang="en-GB" dirty="0"/>
              <a:t>But this link may be particularly important for seniors, precisely because both our health and our social capital tend to decline as we age. We retire from jobs, lose friends and spouses to death and illness, and see family members move out of the area—all of which can sharply reduce daily social contacts and stimulation, which in turn has a direct impact on mental and physical health</a:t>
            </a:r>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3" name="2">
            <a:hlinkClick r:id="" action="ppaction://media"/>
            <a:extLst>
              <a:ext uri="{FF2B5EF4-FFF2-40B4-BE49-F238E27FC236}">
                <a16:creationId xmlns:a16="http://schemas.microsoft.com/office/drawing/2014/main" id="{1E17CE33-B0EB-4378-82D8-092B44D986C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96029" y="5173984"/>
            <a:ext cx="609600" cy="609600"/>
          </a:xfrm>
          <a:prstGeom prst="rect">
            <a:avLst/>
          </a:prstGeom>
        </p:spPr>
      </p:pic>
    </p:spTree>
    <p:extLst>
      <p:ext uri="{BB962C8B-B14F-4D97-AF65-F5344CB8AC3E}">
        <p14:creationId xmlns:p14="http://schemas.microsoft.com/office/powerpoint/2010/main" val="4060989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7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n-GB" dirty="0"/>
              <a:t>In this audio book, you will learn that it is important what people are around us and what an important impact they make on our lives.</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2909091"/>
            <a:ext cx="5470633" cy="2862322"/>
          </a:xfrm>
          <a:prstGeom prst="rect">
            <a:avLst/>
          </a:prstGeom>
          <a:noFill/>
        </p:spPr>
        <p:txBody>
          <a:bodyPr wrap="square" rtlCol="0">
            <a:spAutoFit/>
          </a:bodyPr>
          <a:lstStyle/>
          <a:p>
            <a:pPr algn="just"/>
            <a:r>
              <a:rPr lang="en-GB" dirty="0"/>
              <a:t>Fortunately, there are solutions: More and more studies are discovering how senior communities can be designed to maximize sharing, friendship, health, and happiness in our later years.</a:t>
            </a:r>
          </a:p>
          <a:p>
            <a:pPr algn="just"/>
            <a:r>
              <a:rPr lang="en-GB" dirty="0"/>
              <a:t>Having good relationships in family is clearly a winning strategy in life, tied to greater psychological and physical well-being. Thus, it’s not surprising that relationships in family also matter when it comes to resiliency, in part because they help us feel less stress when we are suffering. </a:t>
            </a:r>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3" name="3">
            <a:hlinkClick r:id="" action="ppaction://media"/>
            <a:extLst>
              <a:ext uri="{FF2B5EF4-FFF2-40B4-BE49-F238E27FC236}">
                <a16:creationId xmlns:a16="http://schemas.microsoft.com/office/drawing/2014/main" id="{5B812A21-3E6D-45C1-82A1-8A94502E258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86640" y="5466613"/>
            <a:ext cx="609600" cy="609600"/>
          </a:xfrm>
          <a:prstGeom prst="rect">
            <a:avLst/>
          </a:prstGeom>
        </p:spPr>
      </p:pic>
    </p:spTree>
    <p:extLst>
      <p:ext uri="{BB962C8B-B14F-4D97-AF65-F5344CB8AC3E}">
        <p14:creationId xmlns:p14="http://schemas.microsoft.com/office/powerpoint/2010/main" val="3224770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47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n-GB" dirty="0"/>
              <a:t>In this audio book, you will learn that it is important what people are around us and what an important impact they make on our lives.</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2909091"/>
            <a:ext cx="5470633" cy="2031325"/>
          </a:xfrm>
          <a:prstGeom prst="rect">
            <a:avLst/>
          </a:prstGeom>
          <a:noFill/>
        </p:spPr>
        <p:txBody>
          <a:bodyPr wrap="square" rtlCol="0">
            <a:spAutoFit/>
          </a:bodyPr>
          <a:lstStyle/>
          <a:p>
            <a:pPr algn="just"/>
            <a:r>
              <a:rPr lang="en-GB" dirty="0"/>
              <a:t>Large-scale population studies have shown that positive relationships at one period of life predict less depression later. Good relationships are particularly protective for older adults, who might face declining cognitive abilities or health challenges. The reason may be that good relationships in family seem to help us tamp down stress reactions, even when we just recall those relationships.</a:t>
            </a:r>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3" name="4">
            <a:hlinkClick r:id="" action="ppaction://media"/>
            <a:extLst>
              <a:ext uri="{FF2B5EF4-FFF2-40B4-BE49-F238E27FC236}">
                <a16:creationId xmlns:a16="http://schemas.microsoft.com/office/drawing/2014/main" id="{F5EDB6D6-E8C3-4041-A7CC-AC7F5CB95FE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5310" y="5364607"/>
            <a:ext cx="609600" cy="609600"/>
          </a:xfrm>
          <a:prstGeom prst="rect">
            <a:avLst/>
          </a:prstGeom>
        </p:spPr>
      </p:pic>
    </p:spTree>
    <p:extLst>
      <p:ext uri="{BB962C8B-B14F-4D97-AF65-F5344CB8AC3E}">
        <p14:creationId xmlns:p14="http://schemas.microsoft.com/office/powerpoint/2010/main" val="2835720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62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n-GB" dirty="0"/>
              <a:t>In this audio book, you will learn that it is important what people are around us and what an important impact they make on our lives.</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2909091"/>
            <a:ext cx="5470633" cy="2031325"/>
          </a:xfrm>
          <a:prstGeom prst="rect">
            <a:avLst/>
          </a:prstGeom>
          <a:noFill/>
        </p:spPr>
        <p:txBody>
          <a:bodyPr wrap="square" rtlCol="0">
            <a:spAutoFit/>
          </a:bodyPr>
          <a:lstStyle/>
          <a:p>
            <a:pPr algn="just"/>
            <a:r>
              <a:rPr lang="en-GB" dirty="0"/>
              <a:t>Relationships in family influence health and well-being throughout the lifespan, with effects evident for multiple dimensions of health. At the most basic level, involvement in satisfying relationships in family has been shown to predict mortality after adjusting for biomedical (e.g., cholesterol levels, hypertension) and behavioural (e.g., smoking, diet) risk factors. </a:t>
            </a:r>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3" name="5">
            <a:hlinkClick r:id="" action="ppaction://media"/>
            <a:extLst>
              <a:ext uri="{FF2B5EF4-FFF2-40B4-BE49-F238E27FC236}">
                <a16:creationId xmlns:a16="http://schemas.microsoft.com/office/drawing/2014/main" id="{609745BD-7BD0-49F7-A894-C03491E8F5A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5310" y="5422490"/>
            <a:ext cx="609600" cy="609600"/>
          </a:xfrm>
          <a:prstGeom prst="rect">
            <a:avLst/>
          </a:prstGeom>
        </p:spPr>
      </p:pic>
    </p:spTree>
    <p:extLst>
      <p:ext uri="{BB962C8B-B14F-4D97-AF65-F5344CB8AC3E}">
        <p14:creationId xmlns:p14="http://schemas.microsoft.com/office/powerpoint/2010/main" val="991672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73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n-GB" dirty="0"/>
              <a:t>In this audio book, you will learn that it is important what people are around us and what an important impact they make on our lives.</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2909091"/>
            <a:ext cx="5470633" cy="1754326"/>
          </a:xfrm>
          <a:prstGeom prst="rect">
            <a:avLst/>
          </a:prstGeom>
          <a:noFill/>
        </p:spPr>
        <p:txBody>
          <a:bodyPr wrap="square" rtlCol="0">
            <a:spAutoFit/>
          </a:bodyPr>
          <a:lstStyle/>
          <a:p>
            <a:pPr algn="just"/>
            <a:r>
              <a:rPr lang="en-GB" dirty="0"/>
              <a:t>Social support has been linked to decreased risks for cardiovascular disease, cancer mortality, and functional decline. Such associations are impressive in size, as evidenced by the fact that relationship variables predict mortality and morbidity nearly as well as do conventional risk factors, such as smoking. </a:t>
            </a:r>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3" name="6">
            <a:hlinkClick r:id="" action="ppaction://media"/>
            <a:extLst>
              <a:ext uri="{FF2B5EF4-FFF2-40B4-BE49-F238E27FC236}">
                <a16:creationId xmlns:a16="http://schemas.microsoft.com/office/drawing/2014/main" id="{09287701-A7AA-4E18-B4E9-DCCEA42B34D3}"/>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85644" y="5378072"/>
            <a:ext cx="609600" cy="609600"/>
          </a:xfrm>
          <a:prstGeom prst="rect">
            <a:avLst/>
          </a:prstGeom>
        </p:spPr>
      </p:pic>
    </p:spTree>
    <p:extLst>
      <p:ext uri="{BB962C8B-B14F-4D97-AF65-F5344CB8AC3E}">
        <p14:creationId xmlns:p14="http://schemas.microsoft.com/office/powerpoint/2010/main" val="1486933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25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7528378" y="3168953"/>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488485" y="3993146"/>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2960928" y="3084844"/>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463815" y="4331438"/>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358715" y="3011416"/>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615835" y="3011416"/>
            <a:ext cx="2345959" cy="888436"/>
          </a:xfrm>
          <a:prstGeom prst="rect">
            <a:avLst/>
          </a:prstGeom>
        </p:spPr>
      </p:pic>
      <p:pic>
        <p:nvPicPr>
          <p:cNvPr id="3" name="Pictur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01512" y="3031616"/>
            <a:ext cx="2688228" cy="1959217"/>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2046</TotalTime>
  <Words>641</Words>
  <Application>Microsoft Office PowerPoint</Application>
  <PresentationFormat>Widescreen</PresentationFormat>
  <Paragraphs>15</Paragraphs>
  <Slides>8</Slides>
  <Notes>0</Notes>
  <HiddenSlides>0</HiddenSlides>
  <MMClips>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Arial Rounded MT Bold</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Georgia Prastitou</cp:lastModifiedBy>
  <cp:revision>30</cp:revision>
  <dcterms:created xsi:type="dcterms:W3CDTF">2020-10-05T11:11:44Z</dcterms:created>
  <dcterms:modified xsi:type="dcterms:W3CDTF">2022-04-28T11:17:38Z</dcterms:modified>
</cp:coreProperties>
</file>