
<file path=[Content_Types].xml><?xml version="1.0" encoding="utf-8"?>
<Types xmlns="http://schemas.openxmlformats.org/package/2006/content-types">
  <Default Extension="png" ContentType="image/png"/>
  <Default Extension="mp3" ContentType="audio/mpe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1"/>
  </p:handoutMasterIdLst>
  <p:sldIdLst>
    <p:sldId id="256" r:id="rId2"/>
    <p:sldId id="257" r:id="rId3"/>
    <p:sldId id="266" r:id="rId4"/>
    <p:sldId id="267" r:id="rId5"/>
    <p:sldId id="268" r:id="rId6"/>
    <p:sldId id="269" r:id="rId7"/>
    <p:sldId id="270" r:id="rId8"/>
    <p:sldId id="271"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34"/>
    <p:restoredTop sz="96327"/>
  </p:normalViewPr>
  <p:slideViewPr>
    <p:cSldViewPr snapToGrid="0" snapToObjects="1">
      <p:cViewPr varScale="1">
        <p:scale>
          <a:sx n="84" d="100"/>
          <a:sy n="84" d="100"/>
        </p:scale>
        <p:origin x="763" y="82"/>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28/04/2022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4/28/2022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4/28/2022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4/28/2022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4/28/2022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png"/><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pn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pn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png"/><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png"/><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png"/><Relationship Id="rId9"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png"/><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jp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2"/>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3"/>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D7F5925F-5040-4F83-BEBB-F63A54DF717E}"/>
              </a:ext>
            </a:extLst>
          </p:cNvPr>
          <p:cNvSpPr txBox="1"/>
          <p:nvPr/>
        </p:nvSpPr>
        <p:spPr>
          <a:xfrm>
            <a:off x="4475285" y="3692769"/>
            <a:ext cx="4499670" cy="646331"/>
          </a:xfrm>
          <a:prstGeom prst="rect">
            <a:avLst/>
          </a:prstGeom>
          <a:noFill/>
        </p:spPr>
        <p:txBody>
          <a:bodyPr wrap="square" rtlCol="0">
            <a:spAutoFit/>
          </a:bodyPr>
          <a:lstStyle/>
          <a:p>
            <a:r>
              <a:rPr lang="lt-LT" sz="1800" dirty="0" err="1">
                <a:latin typeface="Arial Rounded MT Bold" panose="020F0704030504030204" pitchFamily="34" charset="0"/>
              </a:rPr>
              <a:t>Audio</a:t>
            </a:r>
            <a:r>
              <a:rPr lang="lt-LT" sz="1800" dirty="0">
                <a:latin typeface="Arial Rounded MT Bold" panose="020F0704030504030204" pitchFamily="34" charset="0"/>
              </a:rPr>
              <a:t> </a:t>
            </a:r>
            <a:r>
              <a:rPr lang="lt-LT" sz="1800" dirty="0" err="1">
                <a:latin typeface="Arial Rounded MT Bold" panose="020F0704030504030204" pitchFamily="34" charset="0"/>
              </a:rPr>
              <a:t>book</a:t>
            </a:r>
            <a:r>
              <a:rPr lang="lt-LT" sz="1800" dirty="0">
                <a:latin typeface="Arial Rounded MT Bold" panose="020F0704030504030204" pitchFamily="34" charset="0"/>
              </a:rPr>
              <a:t>: </a:t>
            </a:r>
            <a:r>
              <a:rPr lang="en-GB" sz="1800" b="1" dirty="0">
                <a:effectLst/>
                <a:latin typeface="Arial Rounded MT Bold" panose="020F0704030504030204" pitchFamily="34" charset="0"/>
                <a:ea typeface="Calibri" panose="020F0502020204030204" pitchFamily="34" charset="0"/>
                <a:cs typeface="Times New Roman" panose="02020603050405020304" pitchFamily="18" charset="0"/>
              </a:rPr>
              <a:t>ELDER ABUSE</a:t>
            </a:r>
            <a:endParaRPr lang="en-GB" sz="1800" dirty="0">
              <a:effectLst/>
              <a:latin typeface="Arial Rounded MT Bold" panose="020F07040305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085794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940874"/>
            <a:ext cx="5947791" cy="1754326"/>
          </a:xfrm>
          <a:prstGeom prst="rect">
            <a:avLst/>
          </a:prstGeom>
          <a:noFill/>
        </p:spPr>
        <p:txBody>
          <a:bodyPr wrap="square" rtlCol="0">
            <a:spAutoFit/>
          </a:bodyPr>
          <a:lstStyle/>
          <a:p>
            <a:pPr algn="just"/>
            <a:r>
              <a:rPr lang="en-GB" sz="1800" dirty="0"/>
              <a:t>Elder abuse can lead to physical injuries – ranging from minor scratches and bruises to broken bones and disabling injuries – and serious, sometimes long-lasting, psychological consequences, including depression and anxiety. For older people, the consequences of abuse can be especially serious and convalescence longer. </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n-GB" dirty="0"/>
              <a:t>In this audio book you will find out more about elder abuse.</a:t>
            </a:r>
          </a:p>
        </p:txBody>
      </p:sp>
      <p:pic>
        <p:nvPicPr>
          <p:cNvPr id="7" name="1">
            <a:hlinkClick r:id="" action="ppaction://media"/>
            <a:extLst>
              <a:ext uri="{FF2B5EF4-FFF2-40B4-BE49-F238E27FC236}">
                <a16:creationId xmlns:a16="http://schemas.microsoft.com/office/drawing/2014/main" id="{02ADBDEC-FBF2-4C02-953E-05A23B0F0CAE}"/>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235978" y="5548619"/>
            <a:ext cx="609600" cy="609600"/>
          </a:xfrm>
          <a:prstGeom prst="rect">
            <a:avLst/>
          </a:prstGeom>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30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940874"/>
            <a:ext cx="5947791" cy="1754326"/>
          </a:xfrm>
          <a:prstGeom prst="rect">
            <a:avLst/>
          </a:prstGeom>
          <a:noFill/>
        </p:spPr>
        <p:txBody>
          <a:bodyPr wrap="square" rtlCol="0">
            <a:spAutoFit/>
          </a:bodyPr>
          <a:lstStyle/>
          <a:p>
            <a:pPr algn="just"/>
            <a:r>
              <a:rPr lang="en-GB" sz="1800" dirty="0"/>
              <a:t>Even relatively minor injuries can cause serious and permanent damage, or even death. A 13-year follow-up study found that victims of elder abuse are twice more likely to die prematurely than people who are not victims of elder abuse.</a:t>
            </a:r>
          </a:p>
          <a:p>
            <a:pPr algn="just"/>
            <a:r>
              <a:rPr lang="en-GB" sz="1800" dirty="0"/>
              <a:t>Elder abuse is not a new phenomenon, but its study is relatively recent. </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n-GB" dirty="0"/>
              <a:t>In this audio book you will find out more about elder abuse.</a:t>
            </a:r>
          </a:p>
        </p:txBody>
      </p:sp>
      <p:pic>
        <p:nvPicPr>
          <p:cNvPr id="6" name="2">
            <a:hlinkClick r:id="" action="ppaction://media"/>
            <a:extLst>
              <a:ext uri="{FF2B5EF4-FFF2-40B4-BE49-F238E27FC236}">
                <a16:creationId xmlns:a16="http://schemas.microsoft.com/office/drawing/2014/main" id="{51CB3B08-B033-442B-8FF8-D6688BEB7D57}"/>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227589" y="5462338"/>
            <a:ext cx="609600" cy="609600"/>
          </a:xfrm>
          <a:prstGeom prst="rect">
            <a:avLst/>
          </a:prstGeom>
        </p:spPr>
      </p:pic>
    </p:spTree>
    <p:extLst>
      <p:ext uri="{BB962C8B-B14F-4D97-AF65-F5344CB8AC3E}">
        <p14:creationId xmlns:p14="http://schemas.microsoft.com/office/powerpoint/2010/main" val="204138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81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940874"/>
            <a:ext cx="5947791" cy="2308324"/>
          </a:xfrm>
          <a:prstGeom prst="rect">
            <a:avLst/>
          </a:prstGeom>
          <a:noFill/>
        </p:spPr>
        <p:txBody>
          <a:bodyPr wrap="square" rtlCol="0">
            <a:spAutoFit/>
          </a:bodyPr>
          <a:lstStyle/>
          <a:p>
            <a:pPr algn="just"/>
            <a:r>
              <a:rPr lang="en-GB" sz="1800" dirty="0"/>
              <a:t>First mentioned in the British press as “granny battering,” investigation in elder mistreatment was patterned on the Child Protective Services model and taken from a “private family matter” to the prosecution of crimes against the elderly. Slow in coming, laws to protect elders are being enacted, and investigations based on forensic and medical evidence are shaping how elder abuse intervention occurs across societies. </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n-GB" dirty="0"/>
              <a:t>In this audio book you will find out more about elder abuse.</a:t>
            </a:r>
          </a:p>
        </p:txBody>
      </p:sp>
      <p:pic>
        <p:nvPicPr>
          <p:cNvPr id="6" name="3">
            <a:hlinkClick r:id="" action="ppaction://media"/>
            <a:extLst>
              <a:ext uri="{FF2B5EF4-FFF2-40B4-BE49-F238E27FC236}">
                <a16:creationId xmlns:a16="http://schemas.microsoft.com/office/drawing/2014/main" id="{31FA11E6-651D-43C8-A555-347C7BA45DB7}"/>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60478" y="5557008"/>
            <a:ext cx="609600" cy="609600"/>
          </a:xfrm>
          <a:prstGeom prst="rect">
            <a:avLst/>
          </a:prstGeom>
        </p:spPr>
      </p:pic>
    </p:spTree>
    <p:extLst>
      <p:ext uri="{BB962C8B-B14F-4D97-AF65-F5344CB8AC3E}">
        <p14:creationId xmlns:p14="http://schemas.microsoft.com/office/powerpoint/2010/main" val="983102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44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940874"/>
            <a:ext cx="5947791" cy="1754326"/>
          </a:xfrm>
          <a:prstGeom prst="rect">
            <a:avLst/>
          </a:prstGeom>
          <a:noFill/>
        </p:spPr>
        <p:txBody>
          <a:bodyPr wrap="square" rtlCol="0">
            <a:spAutoFit/>
          </a:bodyPr>
          <a:lstStyle/>
          <a:p>
            <a:pPr algn="just"/>
            <a:r>
              <a:rPr lang="en-GB" sz="1800" dirty="0"/>
              <a:t>While elders have the right to live as they want, they also have the right to live free of physical, mental, psychological, financial, and sexual abuse. Although definitions and descriptions vary, studies of the maltreatment of the elderly are being published at greater rates, and in multiple countries.</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n-GB" dirty="0"/>
              <a:t>In this audio book you will find out more about elder abuse.</a:t>
            </a:r>
          </a:p>
        </p:txBody>
      </p:sp>
      <p:pic>
        <p:nvPicPr>
          <p:cNvPr id="6" name="4">
            <a:hlinkClick r:id="" action="ppaction://media"/>
            <a:extLst>
              <a:ext uri="{FF2B5EF4-FFF2-40B4-BE49-F238E27FC236}">
                <a16:creationId xmlns:a16="http://schemas.microsoft.com/office/drawing/2014/main" id="{5A07A05F-9722-49F0-A466-6D5D653AF595}"/>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053416" y="5453949"/>
            <a:ext cx="609600" cy="609600"/>
          </a:xfrm>
          <a:prstGeom prst="rect">
            <a:avLst/>
          </a:prstGeom>
        </p:spPr>
      </p:pic>
    </p:spTree>
    <p:extLst>
      <p:ext uri="{BB962C8B-B14F-4D97-AF65-F5344CB8AC3E}">
        <p14:creationId xmlns:p14="http://schemas.microsoft.com/office/powerpoint/2010/main" val="414118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56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940874"/>
            <a:ext cx="5947791" cy="2031325"/>
          </a:xfrm>
          <a:prstGeom prst="rect">
            <a:avLst/>
          </a:prstGeom>
          <a:noFill/>
        </p:spPr>
        <p:txBody>
          <a:bodyPr wrap="square" rtlCol="0">
            <a:spAutoFit/>
          </a:bodyPr>
          <a:lstStyle/>
          <a:p>
            <a:pPr algn="just"/>
            <a:r>
              <a:rPr lang="en-GB" sz="1800" dirty="0"/>
              <a:t>Elder abuse is a global public health problem, not limited to one single population or community. The ability of both professionals and the public  to identify risk and vulnerability can increase safety of older persons. Although aging itself may increase vulnerability, not all elders are able to recognize what characteristics or circumstances may put them in jeopardy of abuse.</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n-GB" dirty="0"/>
              <a:t>In this audio book you will find out more about elder abuse.</a:t>
            </a:r>
          </a:p>
        </p:txBody>
      </p:sp>
      <p:pic>
        <p:nvPicPr>
          <p:cNvPr id="6" name="5">
            <a:hlinkClick r:id="" action="ppaction://media"/>
            <a:extLst>
              <a:ext uri="{FF2B5EF4-FFF2-40B4-BE49-F238E27FC236}">
                <a16:creationId xmlns:a16="http://schemas.microsoft.com/office/drawing/2014/main" id="{D538B1D5-E8AB-4170-8F70-177D7EC074F9}"/>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053416" y="5590564"/>
            <a:ext cx="609600" cy="609600"/>
          </a:xfrm>
          <a:prstGeom prst="rect">
            <a:avLst/>
          </a:prstGeom>
        </p:spPr>
      </p:pic>
    </p:spTree>
    <p:extLst>
      <p:ext uri="{BB962C8B-B14F-4D97-AF65-F5344CB8AC3E}">
        <p14:creationId xmlns:p14="http://schemas.microsoft.com/office/powerpoint/2010/main" val="17573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05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940874"/>
            <a:ext cx="5947791" cy="1477328"/>
          </a:xfrm>
          <a:prstGeom prst="rect">
            <a:avLst/>
          </a:prstGeom>
          <a:noFill/>
        </p:spPr>
        <p:txBody>
          <a:bodyPr wrap="square" rtlCol="0">
            <a:spAutoFit/>
          </a:bodyPr>
          <a:lstStyle/>
          <a:p>
            <a:pPr algn="just"/>
            <a:r>
              <a:rPr lang="en-GB" sz="1800" dirty="0"/>
              <a:t>Mistreatment can occur in the elder's home, or in an institution such as a board and care, or a skilled nursing facility. Being able to identify accidental injury from abuse or neglect can assist medical professionals and law enforcement if an investigation should take place.</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n-GB" dirty="0"/>
              <a:t>In this audio book you will find out more about elder abuse.</a:t>
            </a:r>
          </a:p>
        </p:txBody>
      </p:sp>
      <p:pic>
        <p:nvPicPr>
          <p:cNvPr id="7" name="6">
            <a:hlinkClick r:id="" action="ppaction://media"/>
            <a:extLst>
              <a:ext uri="{FF2B5EF4-FFF2-40B4-BE49-F238E27FC236}">
                <a16:creationId xmlns:a16="http://schemas.microsoft.com/office/drawing/2014/main" id="{4EBD7A1D-5A91-4380-B85D-34276363DE36}"/>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363809" y="5437171"/>
            <a:ext cx="609600" cy="609600"/>
          </a:xfrm>
          <a:prstGeom prst="rect">
            <a:avLst/>
          </a:prstGeom>
        </p:spPr>
      </p:pic>
    </p:spTree>
    <p:extLst>
      <p:ext uri="{BB962C8B-B14F-4D97-AF65-F5344CB8AC3E}">
        <p14:creationId xmlns:p14="http://schemas.microsoft.com/office/powerpoint/2010/main" val="259916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76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940874"/>
            <a:ext cx="5947791" cy="1477328"/>
          </a:xfrm>
          <a:prstGeom prst="rect">
            <a:avLst/>
          </a:prstGeom>
          <a:noFill/>
        </p:spPr>
        <p:txBody>
          <a:bodyPr wrap="square" rtlCol="0">
            <a:spAutoFit/>
          </a:bodyPr>
          <a:lstStyle/>
          <a:p>
            <a:pPr algn="just"/>
            <a:r>
              <a:rPr lang="en-GB" sz="1800" dirty="0"/>
              <a:t>Proper documentation can assist in investigation, and cultural competency with diverse populations helps to insure that documentation is accurate. Being aware of sources of assistance at multiple levels, from local to federal, can assist in timely intervention of abuse.</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n-GB" dirty="0"/>
              <a:t>In this audio book you will find out more about elder abuse.</a:t>
            </a:r>
          </a:p>
        </p:txBody>
      </p:sp>
      <p:pic>
        <p:nvPicPr>
          <p:cNvPr id="6" name="7">
            <a:hlinkClick r:id="" action="ppaction://media"/>
            <a:extLst>
              <a:ext uri="{FF2B5EF4-FFF2-40B4-BE49-F238E27FC236}">
                <a16:creationId xmlns:a16="http://schemas.microsoft.com/office/drawing/2014/main" id="{76DA2C82-5720-4B1D-BEEC-93EC83DAF2BC}"/>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68866" y="5540230"/>
            <a:ext cx="609600" cy="609600"/>
          </a:xfrm>
          <a:prstGeom prst="rect">
            <a:avLst/>
          </a:prstGeom>
        </p:spPr>
      </p:pic>
    </p:spTree>
    <p:extLst>
      <p:ext uri="{BB962C8B-B14F-4D97-AF65-F5344CB8AC3E}">
        <p14:creationId xmlns:p14="http://schemas.microsoft.com/office/powerpoint/2010/main" val="150509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76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n-IE" sz="900" dirty="0">
                <a:latin typeface="Arial" panose="020B0604020202020204" pitchFamily="34" charset="0"/>
                <a:cs typeface="Arial" panose="020B0604020202020204" pitchFamily="34" charset="0"/>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7254422" y="3054537"/>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380264" y="3935694"/>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2855625" y="3054537"/>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273822" y="4202928"/>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422065" y="3011416"/>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507614" y="3011416"/>
            <a:ext cx="2345959" cy="888436"/>
          </a:xfrm>
          <a:prstGeom prst="rect">
            <a:avLst/>
          </a:prstGeom>
        </p:spPr>
      </p:pic>
      <p:pic>
        <p:nvPicPr>
          <p:cNvPr id="3" name="Pictur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689294" y="3316025"/>
            <a:ext cx="2067105" cy="1506534"/>
          </a:xfrm>
          <a:prstGeom prst="rect">
            <a:avLst/>
          </a:prstGeom>
        </p:spPr>
      </p:pic>
    </p:spTree>
    <p:extLst>
      <p:ext uri="{BB962C8B-B14F-4D97-AF65-F5344CB8AC3E}">
        <p14:creationId xmlns:p14="http://schemas.microsoft.com/office/powerpoint/2010/main" val="794972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2141</TotalTime>
  <Words>538</Words>
  <Application>Microsoft Office PowerPoint</Application>
  <PresentationFormat>Widescreen</PresentationFormat>
  <Paragraphs>17</Paragraphs>
  <Slides>9</Slides>
  <Notes>0</Notes>
  <HiddenSlides>0</HiddenSlides>
  <MMClips>7</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Arial Rounded MT Bold</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Georgia Prastitou</cp:lastModifiedBy>
  <cp:revision>32</cp:revision>
  <dcterms:created xsi:type="dcterms:W3CDTF">2020-10-05T11:11:44Z</dcterms:created>
  <dcterms:modified xsi:type="dcterms:W3CDTF">2022-04-28T11:16:07Z</dcterms:modified>
</cp:coreProperties>
</file>