
<file path=[Content_Types].xml><?xml version="1.0" encoding="utf-8"?>
<Types xmlns="http://schemas.openxmlformats.org/package/2006/content-types">
  <Default Extension="png" ContentType="image/png"/>
  <Default Extension="mp3" ContentType="audio/mpeg"/>
  <Default Extension="emf" ContentType="image/x-emf"/>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handoutMasterIdLst>
    <p:handoutMasterId r:id="rId12"/>
  </p:handoutMasterIdLst>
  <p:sldIdLst>
    <p:sldId id="256" r:id="rId2"/>
    <p:sldId id="257" r:id="rId3"/>
    <p:sldId id="266" r:id="rId4"/>
    <p:sldId id="267" r:id="rId5"/>
    <p:sldId id="268" r:id="rId6"/>
    <p:sldId id="269" r:id="rId7"/>
    <p:sldId id="270" r:id="rId8"/>
    <p:sldId id="271" r:id="rId9"/>
    <p:sldId id="272" r:id="rId10"/>
    <p:sldId id="265" r:id="rId1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FE3"/>
    <a:srgbClr val="FFCCFF"/>
    <a:srgbClr val="D13673"/>
    <a:srgbClr val="009CDD"/>
    <a:srgbClr val="C2C0CF"/>
    <a:srgbClr val="F9B233"/>
    <a:srgbClr val="E61873"/>
    <a:srgbClr val="A3295F"/>
    <a:srgbClr val="02A0E3"/>
    <a:srgbClr val="02974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034"/>
    <p:restoredTop sz="96327"/>
  </p:normalViewPr>
  <p:slideViewPr>
    <p:cSldViewPr snapToGrid="0" snapToObjects="1">
      <p:cViewPr varScale="1">
        <p:scale>
          <a:sx n="84" d="100"/>
          <a:sy n="84" d="100"/>
        </p:scale>
        <p:origin x="763" y="82"/>
      </p:cViewPr>
      <p:guideLst/>
    </p:cSldViewPr>
  </p:slideViewPr>
  <p:notesTextViewPr>
    <p:cViewPr>
      <p:scale>
        <a:sx n="1" d="1"/>
        <a:sy n="1" d="1"/>
      </p:scale>
      <p:origin x="0" y="0"/>
    </p:cViewPr>
  </p:notesTextViewPr>
  <p:notesViewPr>
    <p:cSldViewPr snapToGrid="0" snapToObjects="1">
      <p:cViewPr varScale="1">
        <p:scale>
          <a:sx n="124" d="100"/>
          <a:sy n="124" d="100"/>
        </p:scale>
        <p:origin x="4104" y="8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6F32D17-BAD5-493C-B955-3D00697EE2E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a:extLst>
              <a:ext uri="{FF2B5EF4-FFF2-40B4-BE49-F238E27FC236}">
                <a16:creationId xmlns:a16="http://schemas.microsoft.com/office/drawing/2014/main" id="{5E385621-2031-4448-915D-28D05C37C00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B53CDD7-AE5D-48AA-92E7-EBA5C39516E8}" type="datetimeFigureOut">
              <a:rPr lang="en-IE" smtClean="0"/>
              <a:t>28/04/2022</a:t>
            </a:fld>
            <a:endParaRPr lang="en-IE"/>
          </a:p>
        </p:txBody>
      </p:sp>
      <p:sp>
        <p:nvSpPr>
          <p:cNvPr id="4" name="Footer Placeholder 3">
            <a:extLst>
              <a:ext uri="{FF2B5EF4-FFF2-40B4-BE49-F238E27FC236}">
                <a16:creationId xmlns:a16="http://schemas.microsoft.com/office/drawing/2014/main" id="{4F04571F-2312-44E0-9DDA-9ED1B1034FA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5" name="Slide Number Placeholder 4">
            <a:extLst>
              <a:ext uri="{FF2B5EF4-FFF2-40B4-BE49-F238E27FC236}">
                <a16:creationId xmlns:a16="http://schemas.microsoft.com/office/drawing/2014/main" id="{792A8360-6297-4D8C-AC8A-681253AB596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6B1A84E-7670-4899-A865-0DAEC45A0C30}" type="slidenum">
              <a:rPr lang="en-IE" smtClean="0"/>
              <a:t>‹#›</a:t>
            </a:fld>
            <a:endParaRPr lang="en-IE"/>
          </a:p>
        </p:txBody>
      </p:sp>
    </p:spTree>
    <p:extLst>
      <p:ext uri="{BB962C8B-B14F-4D97-AF65-F5344CB8AC3E}">
        <p14:creationId xmlns:p14="http://schemas.microsoft.com/office/powerpoint/2010/main" val="601077737"/>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3128DD7-9856-0B4F-9C68-CC82E18E786B}" type="datetimeFigureOut">
              <a:rPr lang="en-US" smtClean="0"/>
              <a:t>4/28/2022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17348197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3128DD7-9856-0B4F-9C68-CC82E18E786B}" type="datetimeFigureOut">
              <a:rPr lang="en-US" smtClean="0"/>
              <a:t>4/28/2022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26779450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3128DD7-9856-0B4F-9C68-CC82E18E786B}" type="datetimeFigureOut">
              <a:rPr lang="en-US" smtClean="0"/>
              <a:t>4/28/2022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38039214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3128DD7-9856-0B4F-9C68-CC82E18E786B}" type="datetimeFigureOut">
              <a:rPr lang="en-US" smtClean="0"/>
              <a:t>4/28/2022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41907363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3128DD7-9856-0B4F-9C68-CC82E18E786B}" type="datetimeFigureOut">
              <a:rPr lang="en-US" smtClean="0"/>
              <a:t>4/28/2022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28092213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3128DD7-9856-0B4F-9C68-CC82E18E786B}" type="datetimeFigureOut">
              <a:rPr lang="en-US" smtClean="0"/>
              <a:t>4/28/2022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33523840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3128DD7-9856-0B4F-9C68-CC82E18E786B}" type="datetimeFigureOut">
              <a:rPr lang="en-US" smtClean="0"/>
              <a:t>4/28/2022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36953381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3128DD7-9856-0B4F-9C68-CC82E18E786B}" type="datetimeFigureOut">
              <a:rPr lang="en-US" smtClean="0"/>
              <a:t>4/28/2022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19136637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3128DD7-9856-0B4F-9C68-CC82E18E786B}" type="datetimeFigureOut">
              <a:rPr lang="en-US" smtClean="0"/>
              <a:t>4/28/2022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3592159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3128DD7-9856-0B4F-9C68-CC82E18E786B}" type="datetimeFigureOut">
              <a:rPr lang="en-US" smtClean="0"/>
              <a:t>4/28/2022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6383936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3128DD7-9856-0B4F-9C68-CC82E18E786B}" type="datetimeFigureOut">
              <a:rPr lang="en-US" smtClean="0"/>
              <a:t>4/28/2022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3565204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3128DD7-9856-0B4F-9C68-CC82E18E786B}" type="datetimeFigureOut">
              <a:rPr lang="en-US" smtClean="0"/>
              <a:t>4/28/2022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67A6037-C16D-864B-8B93-3A002EED9D30}" type="slidenum">
              <a:rPr lang="en-US" smtClean="0"/>
              <a:t>‹#›</a:t>
            </a:fld>
            <a:endParaRPr lang="en-US"/>
          </a:p>
        </p:txBody>
      </p:sp>
    </p:spTree>
    <p:extLst>
      <p:ext uri="{BB962C8B-B14F-4D97-AF65-F5344CB8AC3E}">
        <p14:creationId xmlns:p14="http://schemas.microsoft.com/office/powerpoint/2010/main" val="179500676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1.jpg"/><Relationship Id="rId3" Type="http://schemas.openxmlformats.org/officeDocument/2006/relationships/image" Target="../media/image2.png"/><Relationship Id="rId7" Type="http://schemas.openxmlformats.org/officeDocument/2006/relationships/image" Target="../media/image10.png"/><Relationship Id="rId2" Type="http://schemas.openxmlformats.org/officeDocument/2006/relationships/image" Target="../media/image1.emf"/><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7.jpg"/><Relationship Id="rId9" Type="http://schemas.openxmlformats.org/officeDocument/2006/relationships/image" Target="../media/image12.png"/></Relationships>
</file>

<file path=ppt/slides/_rels/slide2.xml.rels><?xml version="1.0" encoding="UTF-8" standalone="yes"?>
<Relationships xmlns="http://schemas.openxmlformats.org/package/2006/relationships"><Relationship Id="rId8" Type="http://schemas.openxmlformats.org/officeDocument/2006/relationships/image" Target="../media/image5.gif"/><Relationship Id="rId3" Type="http://schemas.openxmlformats.org/officeDocument/2006/relationships/slideLayout" Target="../slideLayouts/slideLayout2.xml"/><Relationship Id="rId7" Type="http://schemas.openxmlformats.org/officeDocument/2006/relationships/image" Target="../media/image4.gif"/><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emf"/><Relationship Id="rId4" Type="http://schemas.openxmlformats.org/officeDocument/2006/relationships/image" Target="../media/image3.jpg"/><Relationship Id="rId9" Type="http://schemas.openxmlformats.org/officeDocument/2006/relationships/image" Target="../media/image6.png"/></Relationships>
</file>

<file path=ppt/slides/_rels/slide3.xml.rels><?xml version="1.0" encoding="UTF-8" standalone="yes"?>
<Relationships xmlns="http://schemas.openxmlformats.org/package/2006/relationships"><Relationship Id="rId8" Type="http://schemas.openxmlformats.org/officeDocument/2006/relationships/image" Target="../media/image5.gif"/><Relationship Id="rId3" Type="http://schemas.openxmlformats.org/officeDocument/2006/relationships/slideLayout" Target="../slideLayouts/slideLayout2.xml"/><Relationship Id="rId7" Type="http://schemas.openxmlformats.org/officeDocument/2006/relationships/image" Target="../media/image4.gif"/><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2.png"/><Relationship Id="rId5" Type="http://schemas.openxmlformats.org/officeDocument/2006/relationships/image" Target="../media/image1.emf"/><Relationship Id="rId4" Type="http://schemas.openxmlformats.org/officeDocument/2006/relationships/image" Target="../media/image3.jpg"/><Relationship Id="rId9" Type="http://schemas.openxmlformats.org/officeDocument/2006/relationships/image" Target="../media/image6.png"/></Relationships>
</file>

<file path=ppt/slides/_rels/slide4.xml.rels><?xml version="1.0" encoding="UTF-8" standalone="yes"?>
<Relationships xmlns="http://schemas.openxmlformats.org/package/2006/relationships"><Relationship Id="rId8" Type="http://schemas.openxmlformats.org/officeDocument/2006/relationships/image" Target="../media/image5.gif"/><Relationship Id="rId3" Type="http://schemas.openxmlformats.org/officeDocument/2006/relationships/slideLayout" Target="../slideLayouts/slideLayout2.xml"/><Relationship Id="rId7" Type="http://schemas.openxmlformats.org/officeDocument/2006/relationships/image" Target="../media/image4.gif"/><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2.png"/><Relationship Id="rId5" Type="http://schemas.openxmlformats.org/officeDocument/2006/relationships/image" Target="../media/image1.emf"/><Relationship Id="rId4" Type="http://schemas.openxmlformats.org/officeDocument/2006/relationships/image" Target="../media/image3.jpg"/><Relationship Id="rId9" Type="http://schemas.openxmlformats.org/officeDocument/2006/relationships/image" Target="../media/image6.png"/></Relationships>
</file>

<file path=ppt/slides/_rels/slide5.xml.rels><?xml version="1.0" encoding="UTF-8" standalone="yes"?>
<Relationships xmlns="http://schemas.openxmlformats.org/package/2006/relationships"><Relationship Id="rId8" Type="http://schemas.openxmlformats.org/officeDocument/2006/relationships/image" Target="../media/image5.gif"/><Relationship Id="rId3" Type="http://schemas.openxmlformats.org/officeDocument/2006/relationships/slideLayout" Target="../slideLayouts/slideLayout2.xml"/><Relationship Id="rId7" Type="http://schemas.openxmlformats.org/officeDocument/2006/relationships/image" Target="../media/image4.gif"/><Relationship Id="rId2" Type="http://schemas.openxmlformats.org/officeDocument/2006/relationships/audio" Target="../media/media4.mp3"/><Relationship Id="rId1" Type="http://schemas.microsoft.com/office/2007/relationships/media" Target="../media/media4.mp3"/><Relationship Id="rId6" Type="http://schemas.openxmlformats.org/officeDocument/2006/relationships/image" Target="../media/image2.png"/><Relationship Id="rId5" Type="http://schemas.openxmlformats.org/officeDocument/2006/relationships/image" Target="../media/image1.emf"/><Relationship Id="rId4" Type="http://schemas.openxmlformats.org/officeDocument/2006/relationships/image" Target="../media/image3.jpg"/><Relationship Id="rId9" Type="http://schemas.openxmlformats.org/officeDocument/2006/relationships/image" Target="../media/image6.png"/></Relationships>
</file>

<file path=ppt/slides/_rels/slide6.xml.rels><?xml version="1.0" encoding="UTF-8" standalone="yes"?>
<Relationships xmlns="http://schemas.openxmlformats.org/package/2006/relationships"><Relationship Id="rId8" Type="http://schemas.openxmlformats.org/officeDocument/2006/relationships/image" Target="../media/image5.gif"/><Relationship Id="rId3" Type="http://schemas.openxmlformats.org/officeDocument/2006/relationships/slideLayout" Target="../slideLayouts/slideLayout2.xml"/><Relationship Id="rId7" Type="http://schemas.openxmlformats.org/officeDocument/2006/relationships/image" Target="../media/image4.gif"/><Relationship Id="rId2" Type="http://schemas.openxmlformats.org/officeDocument/2006/relationships/audio" Target="../media/media5.mp3"/><Relationship Id="rId1" Type="http://schemas.microsoft.com/office/2007/relationships/media" Target="../media/media5.mp3"/><Relationship Id="rId6" Type="http://schemas.openxmlformats.org/officeDocument/2006/relationships/image" Target="../media/image2.png"/><Relationship Id="rId5" Type="http://schemas.openxmlformats.org/officeDocument/2006/relationships/image" Target="../media/image1.emf"/><Relationship Id="rId4" Type="http://schemas.openxmlformats.org/officeDocument/2006/relationships/image" Target="../media/image3.jpg"/><Relationship Id="rId9" Type="http://schemas.openxmlformats.org/officeDocument/2006/relationships/image" Target="../media/image6.png"/></Relationships>
</file>

<file path=ppt/slides/_rels/slide7.xml.rels><?xml version="1.0" encoding="UTF-8" standalone="yes"?>
<Relationships xmlns="http://schemas.openxmlformats.org/package/2006/relationships"><Relationship Id="rId8" Type="http://schemas.openxmlformats.org/officeDocument/2006/relationships/image" Target="../media/image5.gif"/><Relationship Id="rId3" Type="http://schemas.openxmlformats.org/officeDocument/2006/relationships/slideLayout" Target="../slideLayouts/slideLayout2.xml"/><Relationship Id="rId7" Type="http://schemas.openxmlformats.org/officeDocument/2006/relationships/image" Target="../media/image4.gif"/><Relationship Id="rId2" Type="http://schemas.openxmlformats.org/officeDocument/2006/relationships/audio" Target="../media/media6.mp3"/><Relationship Id="rId1" Type="http://schemas.microsoft.com/office/2007/relationships/media" Target="../media/media6.mp3"/><Relationship Id="rId6" Type="http://schemas.openxmlformats.org/officeDocument/2006/relationships/image" Target="../media/image2.png"/><Relationship Id="rId5" Type="http://schemas.openxmlformats.org/officeDocument/2006/relationships/image" Target="../media/image1.emf"/><Relationship Id="rId4" Type="http://schemas.openxmlformats.org/officeDocument/2006/relationships/image" Target="../media/image3.jpg"/><Relationship Id="rId9" Type="http://schemas.openxmlformats.org/officeDocument/2006/relationships/image" Target="../media/image6.png"/></Relationships>
</file>

<file path=ppt/slides/_rels/slide8.xml.rels><?xml version="1.0" encoding="UTF-8" standalone="yes"?>
<Relationships xmlns="http://schemas.openxmlformats.org/package/2006/relationships"><Relationship Id="rId8" Type="http://schemas.openxmlformats.org/officeDocument/2006/relationships/image" Target="../media/image5.gif"/><Relationship Id="rId3" Type="http://schemas.openxmlformats.org/officeDocument/2006/relationships/slideLayout" Target="../slideLayouts/slideLayout2.xml"/><Relationship Id="rId7" Type="http://schemas.openxmlformats.org/officeDocument/2006/relationships/image" Target="../media/image4.gif"/><Relationship Id="rId2" Type="http://schemas.openxmlformats.org/officeDocument/2006/relationships/audio" Target="../media/media7.mp3"/><Relationship Id="rId1" Type="http://schemas.microsoft.com/office/2007/relationships/media" Target="../media/media7.mp3"/><Relationship Id="rId6" Type="http://schemas.openxmlformats.org/officeDocument/2006/relationships/image" Target="../media/image2.png"/><Relationship Id="rId5" Type="http://schemas.openxmlformats.org/officeDocument/2006/relationships/image" Target="../media/image1.emf"/><Relationship Id="rId4" Type="http://schemas.openxmlformats.org/officeDocument/2006/relationships/image" Target="../media/image3.jpg"/><Relationship Id="rId9" Type="http://schemas.openxmlformats.org/officeDocument/2006/relationships/image" Target="../media/image6.png"/></Relationships>
</file>

<file path=ppt/slides/_rels/slide9.xml.rels><?xml version="1.0" encoding="UTF-8" standalone="yes"?>
<Relationships xmlns="http://schemas.openxmlformats.org/package/2006/relationships"><Relationship Id="rId8" Type="http://schemas.openxmlformats.org/officeDocument/2006/relationships/image" Target="../media/image5.gif"/><Relationship Id="rId3" Type="http://schemas.openxmlformats.org/officeDocument/2006/relationships/slideLayout" Target="../slideLayouts/slideLayout2.xml"/><Relationship Id="rId7" Type="http://schemas.openxmlformats.org/officeDocument/2006/relationships/image" Target="../media/image4.gif"/><Relationship Id="rId2" Type="http://schemas.openxmlformats.org/officeDocument/2006/relationships/audio" Target="../media/media8.mp3"/><Relationship Id="rId1" Type="http://schemas.microsoft.com/office/2007/relationships/media" Target="../media/media8.mp3"/><Relationship Id="rId6" Type="http://schemas.openxmlformats.org/officeDocument/2006/relationships/image" Target="../media/image2.png"/><Relationship Id="rId5" Type="http://schemas.openxmlformats.org/officeDocument/2006/relationships/image" Target="../media/image1.emf"/><Relationship Id="rId4" Type="http://schemas.openxmlformats.org/officeDocument/2006/relationships/image" Target="../media/image3.jpg"/><Relationship Id="rId9"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rgbClr val="D13673">
                <a:alpha val="25000"/>
              </a:srgbClr>
            </a:gs>
            <a:gs pos="100000">
              <a:srgbClr val="009CDD">
                <a:alpha val="25000"/>
              </a:srgbClr>
            </a:gs>
          </a:gsLst>
          <a:lin ang="5400000" scaled="1"/>
        </a:gra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B8DD5A42-F94F-462E-998C-77B75A77E034}"/>
              </a:ext>
            </a:extLst>
          </p:cNvPr>
          <p:cNvGrpSpPr/>
          <p:nvPr/>
        </p:nvGrpSpPr>
        <p:grpSpPr>
          <a:xfrm>
            <a:off x="62446" y="5923729"/>
            <a:ext cx="3095986" cy="855907"/>
            <a:chOff x="9452113" y="5974207"/>
            <a:chExt cx="2739887" cy="784485"/>
          </a:xfrm>
        </p:grpSpPr>
        <p:sp>
          <p:nvSpPr>
            <p:cNvPr id="13" name="Rounded Rectangle 13">
              <a:extLst>
                <a:ext uri="{FF2B5EF4-FFF2-40B4-BE49-F238E27FC236}">
                  <a16:creationId xmlns:a16="http://schemas.microsoft.com/office/drawing/2014/main" id="{5600B9C3-525A-48FE-BD9B-C948D6E21F83}"/>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E047D4BF-8D47-4A7D-9EFA-F798AEC75F63}"/>
                </a:ext>
              </a:extLst>
            </p:cNvPr>
            <p:cNvPicPr>
              <a:picLocks noChangeAspect="1"/>
            </p:cNvPicPr>
            <p:nvPr/>
          </p:nvPicPr>
          <p:blipFill>
            <a:blip r:embed="rId2"/>
            <a:stretch>
              <a:fillRect/>
            </a:stretch>
          </p:blipFill>
          <p:spPr>
            <a:xfrm>
              <a:off x="9452113" y="5974207"/>
              <a:ext cx="2739887" cy="784485"/>
            </a:xfrm>
            <a:prstGeom prst="rect">
              <a:avLst/>
            </a:prstGeom>
          </p:spPr>
        </p:pic>
      </p:grpSp>
      <p:pic>
        <p:nvPicPr>
          <p:cNvPr id="3" name="Picture 2" descr="Logo&#10;&#10;Description automatically generated">
            <a:extLst>
              <a:ext uri="{FF2B5EF4-FFF2-40B4-BE49-F238E27FC236}">
                <a16:creationId xmlns:a16="http://schemas.microsoft.com/office/drawing/2014/main" id="{8B8B48E9-8307-4DA4-9FAB-53AD12DE14BF}"/>
              </a:ext>
            </a:extLst>
          </p:cNvPr>
          <p:cNvPicPr>
            <a:picLocks noChangeAspect="1"/>
          </p:cNvPicPr>
          <p:nvPr/>
        </p:nvPicPr>
        <p:blipFill>
          <a:blip r:embed="rId3"/>
          <a:stretch>
            <a:fillRect/>
          </a:stretch>
        </p:blipFill>
        <p:spPr>
          <a:xfrm>
            <a:off x="399953" y="513791"/>
            <a:ext cx="8575002" cy="2205657"/>
          </a:xfrm>
          <a:prstGeom prst="rect">
            <a:avLst/>
          </a:prstGeom>
        </p:spPr>
      </p:pic>
      <p:sp>
        <p:nvSpPr>
          <p:cNvPr id="2" name="TextBox 1">
            <a:extLst>
              <a:ext uri="{FF2B5EF4-FFF2-40B4-BE49-F238E27FC236}">
                <a16:creationId xmlns:a16="http://schemas.microsoft.com/office/drawing/2014/main" id="{5B20B65A-CD86-42B4-ACE9-872B6100539E}"/>
              </a:ext>
            </a:extLst>
          </p:cNvPr>
          <p:cNvSpPr txBox="1"/>
          <p:nvPr/>
        </p:nvSpPr>
        <p:spPr>
          <a:xfrm>
            <a:off x="5424854" y="3622431"/>
            <a:ext cx="4211515" cy="646331"/>
          </a:xfrm>
          <a:prstGeom prst="rect">
            <a:avLst/>
          </a:prstGeom>
          <a:noFill/>
        </p:spPr>
        <p:txBody>
          <a:bodyPr wrap="square" rtlCol="0">
            <a:spAutoFit/>
          </a:bodyPr>
          <a:lstStyle/>
          <a:p>
            <a:r>
              <a:rPr lang="lt-LT" dirty="0" err="1">
                <a:latin typeface="Arial Rounded MT Bold" panose="020F0704030504030204" pitchFamily="34" charset="0"/>
              </a:rPr>
              <a:t>Audio</a:t>
            </a:r>
            <a:r>
              <a:rPr lang="lt-LT" dirty="0">
                <a:latin typeface="Arial Rounded MT Bold" panose="020F0704030504030204" pitchFamily="34" charset="0"/>
              </a:rPr>
              <a:t> </a:t>
            </a:r>
            <a:r>
              <a:rPr lang="lt-LT" dirty="0" err="1">
                <a:latin typeface="Arial Rounded MT Bold" panose="020F0704030504030204" pitchFamily="34" charset="0"/>
              </a:rPr>
              <a:t>books</a:t>
            </a:r>
            <a:r>
              <a:rPr lang="lt-LT" dirty="0">
                <a:latin typeface="Arial Rounded MT Bold" panose="020F0704030504030204" pitchFamily="34" charset="0"/>
              </a:rPr>
              <a:t>: </a:t>
            </a:r>
            <a:r>
              <a:rPr lang="en-GB" sz="1800" b="1" dirty="0">
                <a:effectLst/>
                <a:latin typeface="Arial Rounded MT Bold" panose="020F0704030504030204" pitchFamily="34" charset="0"/>
                <a:ea typeface="Calibri" panose="020F0502020204030204" pitchFamily="34" charset="0"/>
                <a:cs typeface="Times New Roman" panose="02020603050405020304" pitchFamily="18" charset="0"/>
              </a:rPr>
              <a:t>SELF-ESTEEM AND AGING</a:t>
            </a:r>
            <a:endParaRPr lang="en-GB" dirty="0"/>
          </a:p>
        </p:txBody>
      </p:sp>
    </p:spTree>
    <p:extLst>
      <p:ext uri="{BB962C8B-B14F-4D97-AF65-F5344CB8AC3E}">
        <p14:creationId xmlns:p14="http://schemas.microsoft.com/office/powerpoint/2010/main" val="108579498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9E441C3-635B-5042-BB61-7EFB6B8BBA30}"/>
              </a:ext>
            </a:extLst>
          </p:cNvPr>
          <p:cNvPicPr>
            <a:picLocks noChangeAspect="1"/>
          </p:cNvPicPr>
          <p:nvPr/>
        </p:nvPicPr>
        <p:blipFill>
          <a:blip r:embed="rId2"/>
          <a:stretch>
            <a:fillRect/>
          </a:stretch>
        </p:blipFill>
        <p:spPr>
          <a:xfrm>
            <a:off x="685667" y="5404853"/>
            <a:ext cx="3842093" cy="1100069"/>
          </a:xfrm>
          <a:prstGeom prst="rect">
            <a:avLst/>
          </a:prstGeom>
        </p:spPr>
      </p:pic>
      <p:sp>
        <p:nvSpPr>
          <p:cNvPr id="9" name="TextBox 8">
            <a:extLst>
              <a:ext uri="{FF2B5EF4-FFF2-40B4-BE49-F238E27FC236}">
                <a16:creationId xmlns:a16="http://schemas.microsoft.com/office/drawing/2014/main" id="{807D66F0-42A7-3E42-B51B-728AD87A5260}"/>
              </a:ext>
            </a:extLst>
          </p:cNvPr>
          <p:cNvSpPr txBox="1"/>
          <p:nvPr/>
        </p:nvSpPr>
        <p:spPr>
          <a:xfrm>
            <a:off x="4775410" y="5800865"/>
            <a:ext cx="5225973" cy="646331"/>
          </a:xfrm>
          <a:prstGeom prst="rect">
            <a:avLst/>
          </a:prstGeom>
          <a:noFill/>
        </p:spPr>
        <p:txBody>
          <a:bodyPr wrap="square" rtlCol="0">
            <a:spAutoFit/>
          </a:bodyPr>
          <a:lstStyle/>
          <a:p>
            <a:r>
              <a:rPr lang="en-IE" sz="900" dirty="0">
                <a:latin typeface="Arial" panose="020B0604020202020204" pitchFamily="34" charset="0"/>
                <a:cs typeface="Arial" panose="020B0604020202020204" pitchFamily="34" charset="0"/>
              </a:rPr>
              <a:t>“The European Commission’s support for the production of this publication does not constitute an endorsement of the contents, which reflect the views only of the authors, and the Commission cannot be held responsible for any use which may be made of the information contained therein.”</a:t>
            </a:r>
          </a:p>
          <a:p>
            <a:endParaRPr lang="en-US" sz="900" dirty="0">
              <a:latin typeface="Arial" panose="020B0604020202020204" pitchFamily="34" charset="0"/>
              <a:cs typeface="Arial" panose="020B0604020202020204" pitchFamily="34" charset="0"/>
            </a:endParaRPr>
          </a:p>
        </p:txBody>
      </p:sp>
      <p:pic>
        <p:nvPicPr>
          <p:cNvPr id="2" name="Picture 1" descr="Logo&#10;&#10;Description automatically generated">
            <a:extLst>
              <a:ext uri="{FF2B5EF4-FFF2-40B4-BE49-F238E27FC236}">
                <a16:creationId xmlns:a16="http://schemas.microsoft.com/office/drawing/2014/main" id="{EADF125F-3785-42C7-B37B-68A55959A148}"/>
              </a:ext>
            </a:extLst>
          </p:cNvPr>
          <p:cNvPicPr>
            <a:picLocks noChangeAspect="1"/>
          </p:cNvPicPr>
          <p:nvPr/>
        </p:nvPicPr>
        <p:blipFill>
          <a:blip r:embed="rId3"/>
          <a:stretch>
            <a:fillRect/>
          </a:stretch>
        </p:blipFill>
        <p:spPr>
          <a:xfrm>
            <a:off x="1661833" y="484553"/>
            <a:ext cx="9126982" cy="2347636"/>
          </a:xfrm>
          <a:prstGeom prst="rect">
            <a:avLst/>
          </a:prstGeom>
        </p:spPr>
      </p:pic>
      <p:pic>
        <p:nvPicPr>
          <p:cNvPr id="5" name="Picture 4" descr="Logo&#10;&#10;Description automatically generated">
            <a:extLst>
              <a:ext uri="{FF2B5EF4-FFF2-40B4-BE49-F238E27FC236}">
                <a16:creationId xmlns:a16="http://schemas.microsoft.com/office/drawing/2014/main" id="{01AADBE4-8C29-4F31-B015-B9B6B22B4321}"/>
              </a:ext>
            </a:extLst>
          </p:cNvPr>
          <p:cNvPicPr>
            <a:picLocks noChangeAspect="1"/>
          </p:cNvPicPr>
          <p:nvPr/>
        </p:nvPicPr>
        <p:blipFill>
          <a:blip r:embed="rId4"/>
          <a:stretch>
            <a:fillRect/>
          </a:stretch>
        </p:blipFill>
        <p:spPr>
          <a:xfrm>
            <a:off x="7288154" y="3174559"/>
            <a:ext cx="1768022" cy="1768022"/>
          </a:xfrm>
          <a:prstGeom prst="rect">
            <a:avLst/>
          </a:prstGeom>
        </p:spPr>
      </p:pic>
      <p:pic>
        <p:nvPicPr>
          <p:cNvPr id="10" name="Picture 9" descr="Logo&#10;&#10;Description automatically generated">
            <a:extLst>
              <a:ext uri="{FF2B5EF4-FFF2-40B4-BE49-F238E27FC236}">
                <a16:creationId xmlns:a16="http://schemas.microsoft.com/office/drawing/2014/main" id="{CE2B6AE9-5474-4983-AB9A-5A1D8440CDC7}"/>
              </a:ext>
            </a:extLst>
          </p:cNvPr>
          <p:cNvPicPr>
            <a:picLocks noChangeAspect="1"/>
          </p:cNvPicPr>
          <p:nvPr/>
        </p:nvPicPr>
        <p:blipFill>
          <a:blip r:embed="rId5"/>
          <a:stretch>
            <a:fillRect/>
          </a:stretch>
        </p:blipFill>
        <p:spPr>
          <a:xfrm>
            <a:off x="9325817" y="4018273"/>
            <a:ext cx="2600657" cy="1296214"/>
          </a:xfrm>
          <a:prstGeom prst="rect">
            <a:avLst/>
          </a:prstGeom>
        </p:spPr>
      </p:pic>
      <p:pic>
        <p:nvPicPr>
          <p:cNvPr id="20" name="Picture 19" descr="A close up of a sign&#10;&#10;Description automatically generated">
            <a:extLst>
              <a:ext uri="{FF2B5EF4-FFF2-40B4-BE49-F238E27FC236}">
                <a16:creationId xmlns:a16="http://schemas.microsoft.com/office/drawing/2014/main" id="{33F577F2-335F-4EF7-8A45-402250157E75}"/>
              </a:ext>
            </a:extLst>
          </p:cNvPr>
          <p:cNvPicPr>
            <a:picLocks noChangeAspect="1"/>
          </p:cNvPicPr>
          <p:nvPr/>
        </p:nvPicPr>
        <p:blipFill>
          <a:blip r:embed="rId6"/>
          <a:stretch>
            <a:fillRect/>
          </a:stretch>
        </p:blipFill>
        <p:spPr>
          <a:xfrm>
            <a:off x="2816596" y="2978189"/>
            <a:ext cx="1348499" cy="1936239"/>
          </a:xfrm>
          <a:prstGeom prst="rect">
            <a:avLst/>
          </a:prstGeom>
        </p:spPr>
      </p:pic>
      <p:pic>
        <p:nvPicPr>
          <p:cNvPr id="22" name="Picture 21" descr="Logo&#10;&#10;Description automatically generated">
            <a:extLst>
              <a:ext uri="{FF2B5EF4-FFF2-40B4-BE49-F238E27FC236}">
                <a16:creationId xmlns:a16="http://schemas.microsoft.com/office/drawing/2014/main" id="{47DE0931-0B96-418B-9BBE-2979FE35D7D9}"/>
              </a:ext>
            </a:extLst>
          </p:cNvPr>
          <p:cNvPicPr>
            <a:picLocks noChangeAspect="1"/>
          </p:cNvPicPr>
          <p:nvPr/>
        </p:nvPicPr>
        <p:blipFill>
          <a:blip r:embed="rId7"/>
          <a:stretch>
            <a:fillRect/>
          </a:stretch>
        </p:blipFill>
        <p:spPr>
          <a:xfrm>
            <a:off x="286945" y="4148796"/>
            <a:ext cx="1840487" cy="619631"/>
          </a:xfrm>
          <a:prstGeom prst="rect">
            <a:avLst/>
          </a:prstGeom>
        </p:spPr>
      </p:pic>
      <p:pic>
        <p:nvPicPr>
          <p:cNvPr id="24" name="Picture 23" descr="A picture containing drawing, sign&#10;&#10;Description automatically generated">
            <a:extLst>
              <a:ext uri="{FF2B5EF4-FFF2-40B4-BE49-F238E27FC236}">
                <a16:creationId xmlns:a16="http://schemas.microsoft.com/office/drawing/2014/main" id="{ACDF5DB2-C92F-49AA-A604-F53591E81CF1}"/>
              </a:ext>
            </a:extLst>
          </p:cNvPr>
          <p:cNvPicPr>
            <a:picLocks noChangeAspect="1"/>
          </p:cNvPicPr>
          <p:nvPr/>
        </p:nvPicPr>
        <p:blipFill>
          <a:blip r:embed="rId8"/>
          <a:stretch>
            <a:fillRect/>
          </a:stretch>
        </p:blipFill>
        <p:spPr>
          <a:xfrm>
            <a:off x="348563" y="3011416"/>
            <a:ext cx="2080260" cy="609219"/>
          </a:xfrm>
          <a:prstGeom prst="rect">
            <a:avLst/>
          </a:prstGeom>
        </p:spPr>
      </p:pic>
      <p:pic>
        <p:nvPicPr>
          <p:cNvPr id="26" name="Picture 25" descr="Icon&#10;&#10;Description automatically generated">
            <a:extLst>
              <a:ext uri="{FF2B5EF4-FFF2-40B4-BE49-F238E27FC236}">
                <a16:creationId xmlns:a16="http://schemas.microsoft.com/office/drawing/2014/main" id="{212746AA-9165-4163-B5F7-7A5A30C16232}"/>
              </a:ext>
            </a:extLst>
          </p:cNvPr>
          <p:cNvPicPr>
            <a:picLocks noChangeAspect="1"/>
          </p:cNvPicPr>
          <p:nvPr/>
        </p:nvPicPr>
        <p:blipFill>
          <a:blip r:embed="rId9"/>
          <a:stretch>
            <a:fillRect/>
          </a:stretch>
        </p:blipFill>
        <p:spPr>
          <a:xfrm>
            <a:off x="9453167" y="3011416"/>
            <a:ext cx="2345959" cy="888436"/>
          </a:xfrm>
          <a:prstGeom prst="rect">
            <a:avLst/>
          </a:prstGeom>
        </p:spPr>
      </p:pic>
      <p:pic>
        <p:nvPicPr>
          <p:cNvPr id="3" name="Picture 2"/>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083044" y="2820409"/>
            <a:ext cx="3287162" cy="2395728"/>
          </a:xfrm>
          <a:prstGeom prst="rect">
            <a:avLst/>
          </a:prstGeom>
        </p:spPr>
      </p:pic>
    </p:spTree>
    <p:extLst>
      <p:ext uri="{BB962C8B-B14F-4D97-AF65-F5344CB8AC3E}">
        <p14:creationId xmlns:p14="http://schemas.microsoft.com/office/powerpoint/2010/main" val="7949728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53058" y="1874639"/>
            <a:ext cx="12085884" cy="3108722"/>
          </a:xfrm>
          <a:prstGeom prst="rect">
            <a:avLst/>
          </a:prstGeom>
        </p:spPr>
      </p:pic>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sp>
        <p:nvSpPr>
          <p:cNvPr id="3" name="TextBox 2">
            <a:extLst>
              <a:ext uri="{FF2B5EF4-FFF2-40B4-BE49-F238E27FC236}">
                <a16:creationId xmlns:a16="http://schemas.microsoft.com/office/drawing/2014/main" id="{53FEBAD5-33C9-4E07-A547-8CDEF84CD5FE}"/>
              </a:ext>
            </a:extLst>
          </p:cNvPr>
          <p:cNvSpPr txBox="1"/>
          <p:nvPr/>
        </p:nvSpPr>
        <p:spPr>
          <a:xfrm>
            <a:off x="3431097" y="3193163"/>
            <a:ext cx="5897541" cy="2031325"/>
          </a:xfrm>
          <a:prstGeom prst="rect">
            <a:avLst/>
          </a:prstGeom>
          <a:noFill/>
        </p:spPr>
        <p:txBody>
          <a:bodyPr wrap="square" rtlCol="0">
            <a:spAutoFit/>
          </a:bodyPr>
          <a:lstStyle/>
          <a:p>
            <a:pPr algn="just"/>
            <a:r>
              <a:rPr lang="en-GB" dirty="0"/>
              <a:t>Life is like a conveyor belt. We get on at birth, and ride it until we die. The belt takes us through many rooms, often filled with wonderful adventures, and sometimes with Aging with a positive self-</a:t>
            </a:r>
            <a:r>
              <a:rPr lang="en-GB" dirty="0" err="1"/>
              <a:t>esteemheartache</a:t>
            </a:r>
            <a:r>
              <a:rPr lang="en-GB" dirty="0"/>
              <a:t>. As we move forward, we have many opportunities for purpose, relationship and meaning. Hopefully, we use those opportunities to enrich life for others and for ourselves.</a:t>
            </a:r>
          </a:p>
        </p:txBody>
      </p:sp>
      <p:pic>
        <p:nvPicPr>
          <p:cNvPr id="9" name="Picture 8">
            <a:extLst>
              <a:ext uri="{FF2B5EF4-FFF2-40B4-BE49-F238E27FC236}">
                <a16:creationId xmlns:a16="http://schemas.microsoft.com/office/drawing/2014/main" id="{D5981DB0-510B-4970-8C5A-800DF12FEAEE}"/>
              </a:ext>
            </a:extLst>
          </p:cNvPr>
          <p:cNvPicPr>
            <a:picLocks noChangeAspect="1"/>
          </p:cNvPicPr>
          <p:nvPr/>
        </p:nvPicPr>
        <p:blipFill rotWithShape="1">
          <a:blip r:embed="rId7"/>
          <a:srcRect l="3709" t="33924" b="28974"/>
          <a:stretch/>
        </p:blipFill>
        <p:spPr>
          <a:xfrm>
            <a:off x="111673" y="2503695"/>
            <a:ext cx="3083889" cy="1680314"/>
          </a:xfrm>
          <a:prstGeom prst="rect">
            <a:avLst/>
          </a:prstGeom>
        </p:spPr>
      </p:pic>
      <p:pic>
        <p:nvPicPr>
          <p:cNvPr id="1030" name="Picture 6" descr="Character Chair GIF by Headspace">
            <a:extLst>
              <a:ext uri="{FF2B5EF4-FFF2-40B4-BE49-F238E27FC236}">
                <a16:creationId xmlns:a16="http://schemas.microsoft.com/office/drawing/2014/main" id="{4FF7EA9A-CD04-42A4-A59B-AD2A4641EC2E}"/>
              </a:ext>
            </a:extLst>
          </p:cNvPr>
          <p:cNvPicPr>
            <a:picLocks noChangeAspect="1" noChangeArrowheads="1" noCrop="1"/>
          </p:cNvPicPr>
          <p:nvPr/>
        </p:nvPicPr>
        <p:blipFill>
          <a:blip r:embed="rId8">
            <a:extLst>
              <a:ext uri="{28A0092B-C50C-407E-A947-70E740481C1C}">
                <a14:useLocalDpi xmlns:a14="http://schemas.microsoft.com/office/drawing/2010/main" val="0"/>
              </a:ext>
            </a:extLst>
          </a:blip>
          <a:srcRect/>
          <a:stretch>
            <a:fillRect/>
          </a:stretch>
        </p:blipFill>
        <p:spPr bwMode="auto">
          <a:xfrm>
            <a:off x="6952167" y="270213"/>
            <a:ext cx="2060331" cy="206033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09E1C133-2FCC-4A9E-A97C-22009AC583A2}"/>
              </a:ext>
            </a:extLst>
          </p:cNvPr>
          <p:cNvSpPr txBox="1"/>
          <p:nvPr/>
        </p:nvSpPr>
        <p:spPr>
          <a:xfrm>
            <a:off x="9785838" y="2708031"/>
            <a:ext cx="1644162" cy="1754326"/>
          </a:xfrm>
          <a:prstGeom prst="rect">
            <a:avLst/>
          </a:prstGeom>
          <a:noFill/>
        </p:spPr>
        <p:txBody>
          <a:bodyPr wrap="square" rtlCol="0">
            <a:spAutoFit/>
          </a:bodyPr>
          <a:lstStyle/>
          <a:p>
            <a:r>
              <a:rPr lang="en-GB" dirty="0"/>
              <a:t>In this audio book you will find out more about self – esteem and aging.</a:t>
            </a:r>
          </a:p>
        </p:txBody>
      </p:sp>
      <p:pic>
        <p:nvPicPr>
          <p:cNvPr id="6" name="1">
            <a:hlinkClick r:id="" action="ppaction://media"/>
            <a:extLst>
              <a:ext uri="{FF2B5EF4-FFF2-40B4-BE49-F238E27FC236}">
                <a16:creationId xmlns:a16="http://schemas.microsoft.com/office/drawing/2014/main" id="{6BB6F030-651E-429C-9A38-16C84FFE9EC0}"/>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1160477" y="5307617"/>
            <a:ext cx="609600" cy="609600"/>
          </a:xfrm>
          <a:prstGeom prst="rect">
            <a:avLst/>
          </a:prstGeom>
        </p:spPr>
      </p:pic>
    </p:spTree>
    <p:extLst>
      <p:ext uri="{BB962C8B-B14F-4D97-AF65-F5344CB8AC3E}">
        <p14:creationId xmlns:p14="http://schemas.microsoft.com/office/powerpoint/2010/main" val="694170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4398"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53058" y="1874639"/>
            <a:ext cx="12085884" cy="3108722"/>
          </a:xfrm>
          <a:prstGeom prst="rect">
            <a:avLst/>
          </a:prstGeom>
        </p:spPr>
      </p:pic>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sp>
        <p:nvSpPr>
          <p:cNvPr id="3" name="TextBox 2">
            <a:extLst>
              <a:ext uri="{FF2B5EF4-FFF2-40B4-BE49-F238E27FC236}">
                <a16:creationId xmlns:a16="http://schemas.microsoft.com/office/drawing/2014/main" id="{53FEBAD5-33C9-4E07-A547-8CDEF84CD5FE}"/>
              </a:ext>
            </a:extLst>
          </p:cNvPr>
          <p:cNvSpPr txBox="1"/>
          <p:nvPr/>
        </p:nvSpPr>
        <p:spPr>
          <a:xfrm>
            <a:off x="3431097" y="3193163"/>
            <a:ext cx="5897541" cy="1754326"/>
          </a:xfrm>
          <a:prstGeom prst="rect">
            <a:avLst/>
          </a:prstGeom>
          <a:noFill/>
        </p:spPr>
        <p:txBody>
          <a:bodyPr wrap="square" rtlCol="0">
            <a:spAutoFit/>
          </a:bodyPr>
          <a:lstStyle/>
          <a:p>
            <a:pPr algn="just"/>
            <a:r>
              <a:rPr lang="en-GB" dirty="0"/>
              <a:t>But one thing is certain for every person. Regardless of who you are, the belt keeps moving.  Try as we may, we cannot stop the belt, or even slow it down. Before we know it, we find ourselves further down the path than we ever imagined, and wonder how we got here. We gradually move from youth to old age. </a:t>
            </a:r>
          </a:p>
        </p:txBody>
      </p:sp>
      <p:pic>
        <p:nvPicPr>
          <p:cNvPr id="9" name="Picture 8">
            <a:extLst>
              <a:ext uri="{FF2B5EF4-FFF2-40B4-BE49-F238E27FC236}">
                <a16:creationId xmlns:a16="http://schemas.microsoft.com/office/drawing/2014/main" id="{D5981DB0-510B-4970-8C5A-800DF12FEAEE}"/>
              </a:ext>
            </a:extLst>
          </p:cNvPr>
          <p:cNvPicPr>
            <a:picLocks noChangeAspect="1"/>
          </p:cNvPicPr>
          <p:nvPr/>
        </p:nvPicPr>
        <p:blipFill rotWithShape="1">
          <a:blip r:embed="rId7"/>
          <a:srcRect l="3709" t="33924" b="28974"/>
          <a:stretch/>
        </p:blipFill>
        <p:spPr>
          <a:xfrm>
            <a:off x="111673" y="2503695"/>
            <a:ext cx="3083889" cy="1680314"/>
          </a:xfrm>
          <a:prstGeom prst="rect">
            <a:avLst/>
          </a:prstGeom>
        </p:spPr>
      </p:pic>
      <p:pic>
        <p:nvPicPr>
          <p:cNvPr id="1030" name="Picture 6" descr="Character Chair GIF by Headspace">
            <a:extLst>
              <a:ext uri="{FF2B5EF4-FFF2-40B4-BE49-F238E27FC236}">
                <a16:creationId xmlns:a16="http://schemas.microsoft.com/office/drawing/2014/main" id="{4FF7EA9A-CD04-42A4-A59B-AD2A4641EC2E}"/>
              </a:ext>
            </a:extLst>
          </p:cNvPr>
          <p:cNvPicPr>
            <a:picLocks noChangeAspect="1" noChangeArrowheads="1" noCrop="1"/>
          </p:cNvPicPr>
          <p:nvPr/>
        </p:nvPicPr>
        <p:blipFill>
          <a:blip r:embed="rId8">
            <a:extLst>
              <a:ext uri="{28A0092B-C50C-407E-A947-70E740481C1C}">
                <a14:useLocalDpi xmlns:a14="http://schemas.microsoft.com/office/drawing/2010/main" val="0"/>
              </a:ext>
            </a:extLst>
          </a:blip>
          <a:srcRect/>
          <a:stretch>
            <a:fillRect/>
          </a:stretch>
        </p:blipFill>
        <p:spPr bwMode="auto">
          <a:xfrm>
            <a:off x="6952167" y="270213"/>
            <a:ext cx="2060331" cy="206033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09E1C133-2FCC-4A9E-A97C-22009AC583A2}"/>
              </a:ext>
            </a:extLst>
          </p:cNvPr>
          <p:cNvSpPr txBox="1"/>
          <p:nvPr/>
        </p:nvSpPr>
        <p:spPr>
          <a:xfrm>
            <a:off x="9785838" y="2708031"/>
            <a:ext cx="1644162" cy="1754326"/>
          </a:xfrm>
          <a:prstGeom prst="rect">
            <a:avLst/>
          </a:prstGeom>
          <a:noFill/>
        </p:spPr>
        <p:txBody>
          <a:bodyPr wrap="square" rtlCol="0">
            <a:spAutoFit/>
          </a:bodyPr>
          <a:lstStyle/>
          <a:p>
            <a:r>
              <a:rPr lang="en-GB" dirty="0"/>
              <a:t>In this audio book you will find out more about self – esteem and aging.</a:t>
            </a:r>
          </a:p>
        </p:txBody>
      </p:sp>
      <p:pic>
        <p:nvPicPr>
          <p:cNvPr id="4" name="2">
            <a:hlinkClick r:id="" action="ppaction://media"/>
            <a:extLst>
              <a:ext uri="{FF2B5EF4-FFF2-40B4-BE49-F238E27FC236}">
                <a16:creationId xmlns:a16="http://schemas.microsoft.com/office/drawing/2014/main" id="{060F570B-CDA4-4528-8C88-B8F492701BD8}"/>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1194033" y="5173984"/>
            <a:ext cx="609600" cy="609600"/>
          </a:xfrm>
          <a:prstGeom prst="rect">
            <a:avLst/>
          </a:prstGeom>
        </p:spPr>
      </p:pic>
    </p:spTree>
    <p:extLst>
      <p:ext uri="{BB962C8B-B14F-4D97-AF65-F5344CB8AC3E}">
        <p14:creationId xmlns:p14="http://schemas.microsoft.com/office/powerpoint/2010/main" val="34104909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793"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53058" y="1874639"/>
            <a:ext cx="12085884" cy="3108722"/>
          </a:xfrm>
          <a:prstGeom prst="rect">
            <a:avLst/>
          </a:prstGeom>
        </p:spPr>
      </p:pic>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sp>
        <p:nvSpPr>
          <p:cNvPr id="3" name="TextBox 2">
            <a:extLst>
              <a:ext uri="{FF2B5EF4-FFF2-40B4-BE49-F238E27FC236}">
                <a16:creationId xmlns:a16="http://schemas.microsoft.com/office/drawing/2014/main" id="{53FEBAD5-33C9-4E07-A547-8CDEF84CD5FE}"/>
              </a:ext>
            </a:extLst>
          </p:cNvPr>
          <p:cNvSpPr txBox="1"/>
          <p:nvPr/>
        </p:nvSpPr>
        <p:spPr>
          <a:xfrm>
            <a:off x="3431097" y="3193163"/>
            <a:ext cx="5897541" cy="2031325"/>
          </a:xfrm>
          <a:prstGeom prst="rect">
            <a:avLst/>
          </a:prstGeom>
          <a:noFill/>
        </p:spPr>
        <p:txBody>
          <a:bodyPr wrap="square" rtlCol="0">
            <a:spAutoFit/>
          </a:bodyPr>
          <a:lstStyle/>
          <a:p>
            <a:pPr algn="just"/>
            <a:r>
              <a:rPr lang="en-GB" dirty="0"/>
              <a:t>As we grow older, we encounter many changes which can negatively impact self-esteem or self-worth. We’ll examine two potential factors.</a:t>
            </a:r>
          </a:p>
          <a:p>
            <a:pPr algn="just"/>
            <a:r>
              <a:rPr lang="en-GB" b="1" dirty="0"/>
              <a:t>The first one - Changes in physical appearance</a:t>
            </a:r>
            <a:r>
              <a:rPr lang="en-GB" dirty="0"/>
              <a:t>. Wouldn’t it be nice to have the money spent each year by people trying to look younger? From anti-aging creams to hair dye to Botox and face lifts, we try to buy back time. </a:t>
            </a:r>
          </a:p>
        </p:txBody>
      </p:sp>
      <p:pic>
        <p:nvPicPr>
          <p:cNvPr id="9" name="Picture 8">
            <a:extLst>
              <a:ext uri="{FF2B5EF4-FFF2-40B4-BE49-F238E27FC236}">
                <a16:creationId xmlns:a16="http://schemas.microsoft.com/office/drawing/2014/main" id="{D5981DB0-510B-4970-8C5A-800DF12FEAEE}"/>
              </a:ext>
            </a:extLst>
          </p:cNvPr>
          <p:cNvPicPr>
            <a:picLocks noChangeAspect="1"/>
          </p:cNvPicPr>
          <p:nvPr/>
        </p:nvPicPr>
        <p:blipFill rotWithShape="1">
          <a:blip r:embed="rId7"/>
          <a:srcRect l="3709" t="33924" b="28974"/>
          <a:stretch/>
        </p:blipFill>
        <p:spPr>
          <a:xfrm>
            <a:off x="111673" y="2503695"/>
            <a:ext cx="3083889" cy="1680314"/>
          </a:xfrm>
          <a:prstGeom prst="rect">
            <a:avLst/>
          </a:prstGeom>
        </p:spPr>
      </p:pic>
      <p:pic>
        <p:nvPicPr>
          <p:cNvPr id="1030" name="Picture 6" descr="Character Chair GIF by Headspace">
            <a:extLst>
              <a:ext uri="{FF2B5EF4-FFF2-40B4-BE49-F238E27FC236}">
                <a16:creationId xmlns:a16="http://schemas.microsoft.com/office/drawing/2014/main" id="{4FF7EA9A-CD04-42A4-A59B-AD2A4641EC2E}"/>
              </a:ext>
            </a:extLst>
          </p:cNvPr>
          <p:cNvPicPr>
            <a:picLocks noChangeAspect="1" noChangeArrowheads="1" noCrop="1"/>
          </p:cNvPicPr>
          <p:nvPr/>
        </p:nvPicPr>
        <p:blipFill>
          <a:blip r:embed="rId8">
            <a:extLst>
              <a:ext uri="{28A0092B-C50C-407E-A947-70E740481C1C}">
                <a14:useLocalDpi xmlns:a14="http://schemas.microsoft.com/office/drawing/2010/main" val="0"/>
              </a:ext>
            </a:extLst>
          </a:blip>
          <a:srcRect/>
          <a:stretch>
            <a:fillRect/>
          </a:stretch>
        </p:blipFill>
        <p:spPr bwMode="auto">
          <a:xfrm>
            <a:off x="6952167" y="270213"/>
            <a:ext cx="2060331" cy="206033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09E1C133-2FCC-4A9E-A97C-22009AC583A2}"/>
              </a:ext>
            </a:extLst>
          </p:cNvPr>
          <p:cNvSpPr txBox="1"/>
          <p:nvPr/>
        </p:nvSpPr>
        <p:spPr>
          <a:xfrm>
            <a:off x="9785838" y="2708031"/>
            <a:ext cx="1644162" cy="1754326"/>
          </a:xfrm>
          <a:prstGeom prst="rect">
            <a:avLst/>
          </a:prstGeom>
          <a:noFill/>
        </p:spPr>
        <p:txBody>
          <a:bodyPr wrap="square" rtlCol="0">
            <a:spAutoFit/>
          </a:bodyPr>
          <a:lstStyle/>
          <a:p>
            <a:r>
              <a:rPr lang="en-GB" dirty="0"/>
              <a:t>In this audio book you will find out more about self – esteem and aging.</a:t>
            </a:r>
          </a:p>
        </p:txBody>
      </p:sp>
      <p:pic>
        <p:nvPicPr>
          <p:cNvPr id="4" name="3">
            <a:hlinkClick r:id="" action="ppaction://media"/>
            <a:extLst>
              <a:ext uri="{FF2B5EF4-FFF2-40B4-BE49-F238E27FC236}">
                <a16:creationId xmlns:a16="http://schemas.microsoft.com/office/drawing/2014/main" id="{022EBA08-2936-4399-B4A5-DA3138EB937A}"/>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1053416" y="5307617"/>
            <a:ext cx="609600" cy="609600"/>
          </a:xfrm>
          <a:prstGeom prst="rect">
            <a:avLst/>
          </a:prstGeom>
        </p:spPr>
      </p:pic>
    </p:spTree>
    <p:extLst>
      <p:ext uri="{BB962C8B-B14F-4D97-AF65-F5344CB8AC3E}">
        <p14:creationId xmlns:p14="http://schemas.microsoft.com/office/powerpoint/2010/main" val="23782713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3875"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53058" y="1874639"/>
            <a:ext cx="12085884" cy="3108722"/>
          </a:xfrm>
          <a:prstGeom prst="rect">
            <a:avLst/>
          </a:prstGeom>
        </p:spPr>
      </p:pic>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sp>
        <p:nvSpPr>
          <p:cNvPr id="3" name="TextBox 2">
            <a:extLst>
              <a:ext uri="{FF2B5EF4-FFF2-40B4-BE49-F238E27FC236}">
                <a16:creationId xmlns:a16="http://schemas.microsoft.com/office/drawing/2014/main" id="{53FEBAD5-33C9-4E07-A547-8CDEF84CD5FE}"/>
              </a:ext>
            </a:extLst>
          </p:cNvPr>
          <p:cNvSpPr txBox="1"/>
          <p:nvPr/>
        </p:nvSpPr>
        <p:spPr>
          <a:xfrm>
            <a:off x="3431097" y="3193163"/>
            <a:ext cx="5897541" cy="1477328"/>
          </a:xfrm>
          <a:prstGeom prst="rect">
            <a:avLst/>
          </a:prstGeom>
          <a:noFill/>
        </p:spPr>
        <p:txBody>
          <a:bodyPr wrap="square" rtlCol="0">
            <a:spAutoFit/>
          </a:bodyPr>
          <a:lstStyle/>
          <a:p>
            <a:pPr algn="just"/>
            <a:r>
              <a:rPr lang="en-GB" sz="1800" dirty="0">
                <a:effectLst/>
                <a:latin typeface="Times New Roman" panose="02020603050405020304" pitchFamily="18" charset="0"/>
                <a:ea typeface="Calibri" panose="020F0502020204030204" pitchFamily="34" charset="0"/>
              </a:rPr>
              <a:t>If our self-esteem is too closely tied to a youthful appearance, we’re in trouble. Wrinkles form, skin sags and hair turns </a:t>
            </a:r>
            <a:r>
              <a:rPr lang="en-GB" sz="1800" dirty="0" err="1">
                <a:effectLst/>
                <a:latin typeface="Times New Roman" panose="02020603050405020304" pitchFamily="18" charset="0"/>
                <a:ea typeface="Calibri" panose="020F0502020204030204" pitchFamily="34" charset="0"/>
              </a:rPr>
              <a:t>gray</a:t>
            </a:r>
            <a:r>
              <a:rPr lang="en-GB" sz="1800" dirty="0">
                <a:effectLst/>
                <a:latin typeface="Times New Roman" panose="02020603050405020304" pitchFamily="18" charset="0"/>
                <a:ea typeface="Calibri" panose="020F0502020204030204" pitchFamily="34" charset="0"/>
              </a:rPr>
              <a:t>. To maintain self-esteem, we have to accept that such changes are inevitable. More importantly, these outward signs are the badge of </a:t>
            </a:r>
            <a:r>
              <a:rPr lang="en-GB" sz="1800" dirty="0" err="1">
                <a:effectLst/>
                <a:latin typeface="Times New Roman" panose="02020603050405020304" pitchFamily="18" charset="0"/>
                <a:ea typeface="Calibri" panose="020F0502020204030204" pitchFamily="34" charset="0"/>
              </a:rPr>
              <a:t>honor</a:t>
            </a:r>
            <a:r>
              <a:rPr lang="en-GB" sz="1800" dirty="0">
                <a:effectLst/>
                <a:latin typeface="Times New Roman" panose="02020603050405020304" pitchFamily="18" charset="0"/>
                <a:ea typeface="Calibri" panose="020F0502020204030204" pitchFamily="34" charset="0"/>
              </a:rPr>
              <a:t> of successfully living a long time.</a:t>
            </a:r>
            <a:endParaRPr lang="en-GB" dirty="0"/>
          </a:p>
        </p:txBody>
      </p:sp>
      <p:pic>
        <p:nvPicPr>
          <p:cNvPr id="9" name="Picture 8">
            <a:extLst>
              <a:ext uri="{FF2B5EF4-FFF2-40B4-BE49-F238E27FC236}">
                <a16:creationId xmlns:a16="http://schemas.microsoft.com/office/drawing/2014/main" id="{D5981DB0-510B-4970-8C5A-800DF12FEAEE}"/>
              </a:ext>
            </a:extLst>
          </p:cNvPr>
          <p:cNvPicPr>
            <a:picLocks noChangeAspect="1"/>
          </p:cNvPicPr>
          <p:nvPr/>
        </p:nvPicPr>
        <p:blipFill rotWithShape="1">
          <a:blip r:embed="rId7"/>
          <a:srcRect l="3709" t="33924" b="28974"/>
          <a:stretch/>
        </p:blipFill>
        <p:spPr>
          <a:xfrm>
            <a:off x="111673" y="2503695"/>
            <a:ext cx="3083889" cy="1680314"/>
          </a:xfrm>
          <a:prstGeom prst="rect">
            <a:avLst/>
          </a:prstGeom>
        </p:spPr>
      </p:pic>
      <p:pic>
        <p:nvPicPr>
          <p:cNvPr id="1030" name="Picture 6" descr="Character Chair GIF by Headspace">
            <a:extLst>
              <a:ext uri="{FF2B5EF4-FFF2-40B4-BE49-F238E27FC236}">
                <a16:creationId xmlns:a16="http://schemas.microsoft.com/office/drawing/2014/main" id="{4FF7EA9A-CD04-42A4-A59B-AD2A4641EC2E}"/>
              </a:ext>
            </a:extLst>
          </p:cNvPr>
          <p:cNvPicPr>
            <a:picLocks noChangeAspect="1" noChangeArrowheads="1" noCrop="1"/>
          </p:cNvPicPr>
          <p:nvPr/>
        </p:nvPicPr>
        <p:blipFill>
          <a:blip r:embed="rId8">
            <a:extLst>
              <a:ext uri="{28A0092B-C50C-407E-A947-70E740481C1C}">
                <a14:useLocalDpi xmlns:a14="http://schemas.microsoft.com/office/drawing/2010/main" val="0"/>
              </a:ext>
            </a:extLst>
          </a:blip>
          <a:srcRect/>
          <a:stretch>
            <a:fillRect/>
          </a:stretch>
        </p:blipFill>
        <p:spPr bwMode="auto">
          <a:xfrm>
            <a:off x="6952167" y="270213"/>
            <a:ext cx="2060331" cy="206033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09E1C133-2FCC-4A9E-A97C-22009AC583A2}"/>
              </a:ext>
            </a:extLst>
          </p:cNvPr>
          <p:cNvSpPr txBox="1"/>
          <p:nvPr/>
        </p:nvSpPr>
        <p:spPr>
          <a:xfrm>
            <a:off x="9785838" y="2708031"/>
            <a:ext cx="1644162" cy="1754326"/>
          </a:xfrm>
          <a:prstGeom prst="rect">
            <a:avLst/>
          </a:prstGeom>
          <a:noFill/>
        </p:spPr>
        <p:txBody>
          <a:bodyPr wrap="square" rtlCol="0">
            <a:spAutoFit/>
          </a:bodyPr>
          <a:lstStyle/>
          <a:p>
            <a:r>
              <a:rPr lang="en-GB" dirty="0"/>
              <a:t>In this audio book you will find out more about self – esteem and aging.</a:t>
            </a:r>
          </a:p>
        </p:txBody>
      </p:sp>
      <p:pic>
        <p:nvPicPr>
          <p:cNvPr id="4" name="4">
            <a:hlinkClick r:id="" action="ppaction://media"/>
            <a:extLst>
              <a:ext uri="{FF2B5EF4-FFF2-40B4-BE49-F238E27FC236}">
                <a16:creationId xmlns:a16="http://schemas.microsoft.com/office/drawing/2014/main" id="{7EC759CF-7FCE-4E4D-9B14-26CBD22AF3A2}"/>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1016054" y="5173984"/>
            <a:ext cx="609600" cy="609600"/>
          </a:xfrm>
          <a:prstGeom prst="rect">
            <a:avLst/>
          </a:prstGeom>
        </p:spPr>
      </p:pic>
    </p:spTree>
    <p:extLst>
      <p:ext uri="{BB962C8B-B14F-4D97-AF65-F5344CB8AC3E}">
        <p14:creationId xmlns:p14="http://schemas.microsoft.com/office/powerpoint/2010/main" val="8994748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9252"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53058" y="1874639"/>
            <a:ext cx="12085884" cy="3108722"/>
          </a:xfrm>
          <a:prstGeom prst="rect">
            <a:avLst/>
          </a:prstGeom>
        </p:spPr>
      </p:pic>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sp>
        <p:nvSpPr>
          <p:cNvPr id="3" name="TextBox 2">
            <a:extLst>
              <a:ext uri="{FF2B5EF4-FFF2-40B4-BE49-F238E27FC236}">
                <a16:creationId xmlns:a16="http://schemas.microsoft.com/office/drawing/2014/main" id="{53FEBAD5-33C9-4E07-A547-8CDEF84CD5FE}"/>
              </a:ext>
            </a:extLst>
          </p:cNvPr>
          <p:cNvSpPr txBox="1"/>
          <p:nvPr/>
        </p:nvSpPr>
        <p:spPr>
          <a:xfrm>
            <a:off x="3431097" y="3193163"/>
            <a:ext cx="5897541" cy="1754326"/>
          </a:xfrm>
          <a:prstGeom prst="rect">
            <a:avLst/>
          </a:prstGeom>
          <a:noFill/>
        </p:spPr>
        <p:txBody>
          <a:bodyPr wrap="square" rtlCol="0">
            <a:spAutoFit/>
          </a:bodyPr>
          <a:lstStyle/>
          <a:p>
            <a:pPr algn="just"/>
            <a:r>
              <a:rPr lang="en-GB" b="1" dirty="0"/>
              <a:t>The second one - Changes in physical functioning</a:t>
            </a:r>
            <a:r>
              <a:rPr lang="en-GB" dirty="0"/>
              <a:t>. Try as we may, we just can’t do the things we used to do. With aging, we have to adjust to changes in vision, hearing, physical strength and stamina. We have more aches and pains, and less energy. If our self-esteem or self-worth is too closely tied to our physical functioning, we’re also in trouble. </a:t>
            </a:r>
          </a:p>
        </p:txBody>
      </p:sp>
      <p:pic>
        <p:nvPicPr>
          <p:cNvPr id="9" name="Picture 8">
            <a:extLst>
              <a:ext uri="{FF2B5EF4-FFF2-40B4-BE49-F238E27FC236}">
                <a16:creationId xmlns:a16="http://schemas.microsoft.com/office/drawing/2014/main" id="{D5981DB0-510B-4970-8C5A-800DF12FEAEE}"/>
              </a:ext>
            </a:extLst>
          </p:cNvPr>
          <p:cNvPicPr>
            <a:picLocks noChangeAspect="1"/>
          </p:cNvPicPr>
          <p:nvPr/>
        </p:nvPicPr>
        <p:blipFill rotWithShape="1">
          <a:blip r:embed="rId7"/>
          <a:srcRect l="3709" t="33924" b="28974"/>
          <a:stretch/>
        </p:blipFill>
        <p:spPr>
          <a:xfrm>
            <a:off x="111673" y="2503695"/>
            <a:ext cx="3083889" cy="1680314"/>
          </a:xfrm>
          <a:prstGeom prst="rect">
            <a:avLst/>
          </a:prstGeom>
        </p:spPr>
      </p:pic>
      <p:pic>
        <p:nvPicPr>
          <p:cNvPr id="1030" name="Picture 6" descr="Character Chair GIF by Headspace">
            <a:extLst>
              <a:ext uri="{FF2B5EF4-FFF2-40B4-BE49-F238E27FC236}">
                <a16:creationId xmlns:a16="http://schemas.microsoft.com/office/drawing/2014/main" id="{4FF7EA9A-CD04-42A4-A59B-AD2A4641EC2E}"/>
              </a:ext>
            </a:extLst>
          </p:cNvPr>
          <p:cNvPicPr>
            <a:picLocks noChangeAspect="1" noChangeArrowheads="1" noCrop="1"/>
          </p:cNvPicPr>
          <p:nvPr/>
        </p:nvPicPr>
        <p:blipFill>
          <a:blip r:embed="rId8">
            <a:extLst>
              <a:ext uri="{28A0092B-C50C-407E-A947-70E740481C1C}">
                <a14:useLocalDpi xmlns:a14="http://schemas.microsoft.com/office/drawing/2010/main" val="0"/>
              </a:ext>
            </a:extLst>
          </a:blip>
          <a:srcRect/>
          <a:stretch>
            <a:fillRect/>
          </a:stretch>
        </p:blipFill>
        <p:spPr bwMode="auto">
          <a:xfrm>
            <a:off x="6952167" y="270213"/>
            <a:ext cx="2060331" cy="206033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09E1C133-2FCC-4A9E-A97C-22009AC583A2}"/>
              </a:ext>
            </a:extLst>
          </p:cNvPr>
          <p:cNvSpPr txBox="1"/>
          <p:nvPr/>
        </p:nvSpPr>
        <p:spPr>
          <a:xfrm>
            <a:off x="9785838" y="2708031"/>
            <a:ext cx="1644162" cy="1754326"/>
          </a:xfrm>
          <a:prstGeom prst="rect">
            <a:avLst/>
          </a:prstGeom>
          <a:noFill/>
        </p:spPr>
        <p:txBody>
          <a:bodyPr wrap="square" rtlCol="0">
            <a:spAutoFit/>
          </a:bodyPr>
          <a:lstStyle/>
          <a:p>
            <a:r>
              <a:rPr lang="en-GB" dirty="0"/>
              <a:t>In this audio book you will find out more about self – esteem and aging.</a:t>
            </a:r>
          </a:p>
        </p:txBody>
      </p:sp>
      <p:pic>
        <p:nvPicPr>
          <p:cNvPr id="4" name="5">
            <a:hlinkClick r:id="" action="ppaction://media"/>
            <a:extLst>
              <a:ext uri="{FF2B5EF4-FFF2-40B4-BE49-F238E27FC236}">
                <a16:creationId xmlns:a16="http://schemas.microsoft.com/office/drawing/2014/main" id="{A12C883E-1D27-4BD4-853F-73615129F205}"/>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1261145" y="5422490"/>
            <a:ext cx="609600" cy="609600"/>
          </a:xfrm>
          <a:prstGeom prst="rect">
            <a:avLst/>
          </a:prstGeom>
        </p:spPr>
      </p:pic>
    </p:spTree>
    <p:extLst>
      <p:ext uri="{BB962C8B-B14F-4D97-AF65-F5344CB8AC3E}">
        <p14:creationId xmlns:p14="http://schemas.microsoft.com/office/powerpoint/2010/main" val="11174638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2987"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53058" y="1874639"/>
            <a:ext cx="12085884" cy="3108722"/>
          </a:xfrm>
          <a:prstGeom prst="rect">
            <a:avLst/>
          </a:prstGeom>
        </p:spPr>
      </p:pic>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sp>
        <p:nvSpPr>
          <p:cNvPr id="3" name="TextBox 2">
            <a:extLst>
              <a:ext uri="{FF2B5EF4-FFF2-40B4-BE49-F238E27FC236}">
                <a16:creationId xmlns:a16="http://schemas.microsoft.com/office/drawing/2014/main" id="{53FEBAD5-33C9-4E07-A547-8CDEF84CD5FE}"/>
              </a:ext>
            </a:extLst>
          </p:cNvPr>
          <p:cNvSpPr txBox="1"/>
          <p:nvPr/>
        </p:nvSpPr>
        <p:spPr>
          <a:xfrm>
            <a:off x="3431097" y="3193163"/>
            <a:ext cx="5897541" cy="2031325"/>
          </a:xfrm>
          <a:prstGeom prst="rect">
            <a:avLst/>
          </a:prstGeom>
          <a:noFill/>
        </p:spPr>
        <p:txBody>
          <a:bodyPr wrap="square" rtlCol="0">
            <a:spAutoFit/>
          </a:bodyPr>
          <a:lstStyle/>
          <a:p>
            <a:pPr algn="just"/>
            <a:r>
              <a:rPr lang="en-GB" dirty="0"/>
              <a:t>Who you are is not defined by what you can do. Think of an older adult you have loved. Was their worth defined by what they could do physically? Did their poor vision impact how you saw them? Did their decreased energy make you grow tired of them? No. You loved them for who they were, not for what they could do. You valued them because they had added value to your life.</a:t>
            </a:r>
          </a:p>
        </p:txBody>
      </p:sp>
      <p:pic>
        <p:nvPicPr>
          <p:cNvPr id="9" name="Picture 8">
            <a:extLst>
              <a:ext uri="{FF2B5EF4-FFF2-40B4-BE49-F238E27FC236}">
                <a16:creationId xmlns:a16="http://schemas.microsoft.com/office/drawing/2014/main" id="{D5981DB0-510B-4970-8C5A-800DF12FEAEE}"/>
              </a:ext>
            </a:extLst>
          </p:cNvPr>
          <p:cNvPicPr>
            <a:picLocks noChangeAspect="1"/>
          </p:cNvPicPr>
          <p:nvPr/>
        </p:nvPicPr>
        <p:blipFill rotWithShape="1">
          <a:blip r:embed="rId7"/>
          <a:srcRect l="3709" t="33924" b="28974"/>
          <a:stretch/>
        </p:blipFill>
        <p:spPr>
          <a:xfrm>
            <a:off x="111673" y="2503695"/>
            <a:ext cx="3083889" cy="1680314"/>
          </a:xfrm>
          <a:prstGeom prst="rect">
            <a:avLst/>
          </a:prstGeom>
        </p:spPr>
      </p:pic>
      <p:pic>
        <p:nvPicPr>
          <p:cNvPr id="1030" name="Picture 6" descr="Character Chair GIF by Headspace">
            <a:extLst>
              <a:ext uri="{FF2B5EF4-FFF2-40B4-BE49-F238E27FC236}">
                <a16:creationId xmlns:a16="http://schemas.microsoft.com/office/drawing/2014/main" id="{4FF7EA9A-CD04-42A4-A59B-AD2A4641EC2E}"/>
              </a:ext>
            </a:extLst>
          </p:cNvPr>
          <p:cNvPicPr>
            <a:picLocks noChangeAspect="1" noChangeArrowheads="1" noCrop="1"/>
          </p:cNvPicPr>
          <p:nvPr/>
        </p:nvPicPr>
        <p:blipFill>
          <a:blip r:embed="rId8">
            <a:extLst>
              <a:ext uri="{28A0092B-C50C-407E-A947-70E740481C1C}">
                <a14:useLocalDpi xmlns:a14="http://schemas.microsoft.com/office/drawing/2010/main" val="0"/>
              </a:ext>
            </a:extLst>
          </a:blip>
          <a:srcRect/>
          <a:stretch>
            <a:fillRect/>
          </a:stretch>
        </p:blipFill>
        <p:spPr bwMode="auto">
          <a:xfrm>
            <a:off x="6952167" y="270213"/>
            <a:ext cx="2060331" cy="206033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09E1C133-2FCC-4A9E-A97C-22009AC583A2}"/>
              </a:ext>
            </a:extLst>
          </p:cNvPr>
          <p:cNvSpPr txBox="1"/>
          <p:nvPr/>
        </p:nvSpPr>
        <p:spPr>
          <a:xfrm>
            <a:off x="9785838" y="2708031"/>
            <a:ext cx="1644162" cy="1754326"/>
          </a:xfrm>
          <a:prstGeom prst="rect">
            <a:avLst/>
          </a:prstGeom>
          <a:noFill/>
        </p:spPr>
        <p:txBody>
          <a:bodyPr wrap="square" rtlCol="0">
            <a:spAutoFit/>
          </a:bodyPr>
          <a:lstStyle/>
          <a:p>
            <a:r>
              <a:rPr lang="en-GB" dirty="0"/>
              <a:t>In this audio book you will find out more about self – esteem and aging.</a:t>
            </a:r>
          </a:p>
        </p:txBody>
      </p:sp>
      <p:pic>
        <p:nvPicPr>
          <p:cNvPr id="4" name="6">
            <a:hlinkClick r:id="" action="ppaction://media"/>
            <a:extLst>
              <a:ext uri="{FF2B5EF4-FFF2-40B4-BE49-F238E27FC236}">
                <a16:creationId xmlns:a16="http://schemas.microsoft.com/office/drawing/2014/main" id="{AF4D62DE-B7C5-4088-B4E6-18C32B3DD7DD}"/>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1053416" y="5307617"/>
            <a:ext cx="609600" cy="609600"/>
          </a:xfrm>
          <a:prstGeom prst="rect">
            <a:avLst/>
          </a:prstGeom>
        </p:spPr>
      </p:pic>
    </p:spTree>
    <p:extLst>
      <p:ext uri="{BB962C8B-B14F-4D97-AF65-F5344CB8AC3E}">
        <p14:creationId xmlns:p14="http://schemas.microsoft.com/office/powerpoint/2010/main" val="23049792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270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53058" y="1874639"/>
            <a:ext cx="12085884" cy="3108722"/>
          </a:xfrm>
          <a:prstGeom prst="rect">
            <a:avLst/>
          </a:prstGeom>
        </p:spPr>
      </p:pic>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sp>
        <p:nvSpPr>
          <p:cNvPr id="3" name="TextBox 2">
            <a:extLst>
              <a:ext uri="{FF2B5EF4-FFF2-40B4-BE49-F238E27FC236}">
                <a16:creationId xmlns:a16="http://schemas.microsoft.com/office/drawing/2014/main" id="{53FEBAD5-33C9-4E07-A547-8CDEF84CD5FE}"/>
              </a:ext>
            </a:extLst>
          </p:cNvPr>
          <p:cNvSpPr txBox="1"/>
          <p:nvPr/>
        </p:nvSpPr>
        <p:spPr>
          <a:xfrm>
            <a:off x="3431097" y="3193163"/>
            <a:ext cx="5897541" cy="1477328"/>
          </a:xfrm>
          <a:prstGeom prst="rect">
            <a:avLst/>
          </a:prstGeom>
          <a:noFill/>
        </p:spPr>
        <p:txBody>
          <a:bodyPr wrap="square" rtlCol="0">
            <a:spAutoFit/>
          </a:bodyPr>
          <a:lstStyle/>
          <a:p>
            <a:pPr algn="just"/>
            <a:r>
              <a:rPr lang="en-GB" dirty="0"/>
              <a:t>To maintain a healthy self-esteem as we age, we have to remember that our worth is defined by who we are, not by what our bodies can do or how they look. Old age means you survived more years. You are more experienced. Because of those years of experience, you have a richer perspective. </a:t>
            </a:r>
          </a:p>
        </p:txBody>
      </p:sp>
      <p:pic>
        <p:nvPicPr>
          <p:cNvPr id="9" name="Picture 8">
            <a:extLst>
              <a:ext uri="{FF2B5EF4-FFF2-40B4-BE49-F238E27FC236}">
                <a16:creationId xmlns:a16="http://schemas.microsoft.com/office/drawing/2014/main" id="{D5981DB0-510B-4970-8C5A-800DF12FEAEE}"/>
              </a:ext>
            </a:extLst>
          </p:cNvPr>
          <p:cNvPicPr>
            <a:picLocks noChangeAspect="1"/>
          </p:cNvPicPr>
          <p:nvPr/>
        </p:nvPicPr>
        <p:blipFill rotWithShape="1">
          <a:blip r:embed="rId7"/>
          <a:srcRect l="3709" t="33924" b="28974"/>
          <a:stretch/>
        </p:blipFill>
        <p:spPr>
          <a:xfrm>
            <a:off x="111673" y="2503695"/>
            <a:ext cx="3083889" cy="1680314"/>
          </a:xfrm>
          <a:prstGeom prst="rect">
            <a:avLst/>
          </a:prstGeom>
        </p:spPr>
      </p:pic>
      <p:pic>
        <p:nvPicPr>
          <p:cNvPr id="1030" name="Picture 6" descr="Character Chair GIF by Headspace">
            <a:extLst>
              <a:ext uri="{FF2B5EF4-FFF2-40B4-BE49-F238E27FC236}">
                <a16:creationId xmlns:a16="http://schemas.microsoft.com/office/drawing/2014/main" id="{4FF7EA9A-CD04-42A4-A59B-AD2A4641EC2E}"/>
              </a:ext>
            </a:extLst>
          </p:cNvPr>
          <p:cNvPicPr>
            <a:picLocks noChangeAspect="1" noChangeArrowheads="1" noCrop="1"/>
          </p:cNvPicPr>
          <p:nvPr/>
        </p:nvPicPr>
        <p:blipFill>
          <a:blip r:embed="rId8">
            <a:extLst>
              <a:ext uri="{28A0092B-C50C-407E-A947-70E740481C1C}">
                <a14:useLocalDpi xmlns:a14="http://schemas.microsoft.com/office/drawing/2010/main" val="0"/>
              </a:ext>
            </a:extLst>
          </a:blip>
          <a:srcRect/>
          <a:stretch>
            <a:fillRect/>
          </a:stretch>
        </p:blipFill>
        <p:spPr bwMode="auto">
          <a:xfrm>
            <a:off x="6952167" y="270213"/>
            <a:ext cx="2060331" cy="206033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09E1C133-2FCC-4A9E-A97C-22009AC583A2}"/>
              </a:ext>
            </a:extLst>
          </p:cNvPr>
          <p:cNvSpPr txBox="1"/>
          <p:nvPr/>
        </p:nvSpPr>
        <p:spPr>
          <a:xfrm>
            <a:off x="9785838" y="2708031"/>
            <a:ext cx="1644162" cy="1754326"/>
          </a:xfrm>
          <a:prstGeom prst="rect">
            <a:avLst/>
          </a:prstGeom>
          <a:noFill/>
        </p:spPr>
        <p:txBody>
          <a:bodyPr wrap="square" rtlCol="0">
            <a:spAutoFit/>
          </a:bodyPr>
          <a:lstStyle/>
          <a:p>
            <a:r>
              <a:rPr lang="en-GB" dirty="0"/>
              <a:t>In this audio book you will find out more about self – esteem and aging.</a:t>
            </a:r>
          </a:p>
        </p:txBody>
      </p:sp>
      <p:pic>
        <p:nvPicPr>
          <p:cNvPr id="4" name="7">
            <a:hlinkClick r:id="" action="ppaction://media"/>
            <a:extLst>
              <a:ext uri="{FF2B5EF4-FFF2-40B4-BE49-F238E27FC236}">
                <a16:creationId xmlns:a16="http://schemas.microsoft.com/office/drawing/2014/main" id="{AA3CC97E-A787-44DD-98F3-3A7ACFF8A2C7}"/>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950753" y="5378072"/>
            <a:ext cx="609600" cy="609600"/>
          </a:xfrm>
          <a:prstGeom prst="rect">
            <a:avLst/>
          </a:prstGeom>
        </p:spPr>
      </p:pic>
    </p:spTree>
    <p:extLst>
      <p:ext uri="{BB962C8B-B14F-4D97-AF65-F5344CB8AC3E}">
        <p14:creationId xmlns:p14="http://schemas.microsoft.com/office/powerpoint/2010/main" val="12761930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818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53058" y="1874639"/>
            <a:ext cx="12085884" cy="3108722"/>
          </a:xfrm>
          <a:prstGeom prst="rect">
            <a:avLst/>
          </a:prstGeom>
        </p:spPr>
      </p:pic>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sp>
        <p:nvSpPr>
          <p:cNvPr id="3" name="TextBox 2">
            <a:extLst>
              <a:ext uri="{FF2B5EF4-FFF2-40B4-BE49-F238E27FC236}">
                <a16:creationId xmlns:a16="http://schemas.microsoft.com/office/drawing/2014/main" id="{53FEBAD5-33C9-4E07-A547-8CDEF84CD5FE}"/>
              </a:ext>
            </a:extLst>
          </p:cNvPr>
          <p:cNvSpPr txBox="1"/>
          <p:nvPr/>
        </p:nvSpPr>
        <p:spPr>
          <a:xfrm>
            <a:off x="3431097" y="3193163"/>
            <a:ext cx="5897541" cy="1200329"/>
          </a:xfrm>
          <a:prstGeom prst="rect">
            <a:avLst/>
          </a:prstGeom>
          <a:noFill/>
        </p:spPr>
        <p:txBody>
          <a:bodyPr wrap="square" rtlCol="0">
            <a:spAutoFit/>
          </a:bodyPr>
          <a:lstStyle/>
          <a:p>
            <a:pPr algn="just"/>
            <a:r>
              <a:rPr lang="en-GB" dirty="0"/>
              <a:t>Wrinkles can bring wisdom. You know things now that you didn’t know in youth. Try to find ways to use that experience, perspective and wisdom to add value to someone’s life. That just may be your purpose on this end of the conveyor belt.</a:t>
            </a:r>
          </a:p>
        </p:txBody>
      </p:sp>
      <p:pic>
        <p:nvPicPr>
          <p:cNvPr id="9" name="Picture 8">
            <a:extLst>
              <a:ext uri="{FF2B5EF4-FFF2-40B4-BE49-F238E27FC236}">
                <a16:creationId xmlns:a16="http://schemas.microsoft.com/office/drawing/2014/main" id="{D5981DB0-510B-4970-8C5A-800DF12FEAEE}"/>
              </a:ext>
            </a:extLst>
          </p:cNvPr>
          <p:cNvPicPr>
            <a:picLocks noChangeAspect="1"/>
          </p:cNvPicPr>
          <p:nvPr/>
        </p:nvPicPr>
        <p:blipFill rotWithShape="1">
          <a:blip r:embed="rId7"/>
          <a:srcRect l="3709" t="33924" b="28974"/>
          <a:stretch/>
        </p:blipFill>
        <p:spPr>
          <a:xfrm>
            <a:off x="111673" y="2503695"/>
            <a:ext cx="3083889" cy="1680314"/>
          </a:xfrm>
          <a:prstGeom prst="rect">
            <a:avLst/>
          </a:prstGeom>
        </p:spPr>
      </p:pic>
      <p:pic>
        <p:nvPicPr>
          <p:cNvPr id="1030" name="Picture 6" descr="Character Chair GIF by Headspace">
            <a:extLst>
              <a:ext uri="{FF2B5EF4-FFF2-40B4-BE49-F238E27FC236}">
                <a16:creationId xmlns:a16="http://schemas.microsoft.com/office/drawing/2014/main" id="{4FF7EA9A-CD04-42A4-A59B-AD2A4641EC2E}"/>
              </a:ext>
            </a:extLst>
          </p:cNvPr>
          <p:cNvPicPr>
            <a:picLocks noChangeAspect="1" noChangeArrowheads="1" noCrop="1"/>
          </p:cNvPicPr>
          <p:nvPr/>
        </p:nvPicPr>
        <p:blipFill>
          <a:blip r:embed="rId8">
            <a:extLst>
              <a:ext uri="{28A0092B-C50C-407E-A947-70E740481C1C}">
                <a14:useLocalDpi xmlns:a14="http://schemas.microsoft.com/office/drawing/2010/main" val="0"/>
              </a:ext>
            </a:extLst>
          </a:blip>
          <a:srcRect/>
          <a:stretch>
            <a:fillRect/>
          </a:stretch>
        </p:blipFill>
        <p:spPr bwMode="auto">
          <a:xfrm>
            <a:off x="6952167" y="270213"/>
            <a:ext cx="2060331" cy="206033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09E1C133-2FCC-4A9E-A97C-22009AC583A2}"/>
              </a:ext>
            </a:extLst>
          </p:cNvPr>
          <p:cNvSpPr txBox="1"/>
          <p:nvPr/>
        </p:nvSpPr>
        <p:spPr>
          <a:xfrm>
            <a:off x="9785838" y="2708031"/>
            <a:ext cx="1644162" cy="1754326"/>
          </a:xfrm>
          <a:prstGeom prst="rect">
            <a:avLst/>
          </a:prstGeom>
          <a:noFill/>
        </p:spPr>
        <p:txBody>
          <a:bodyPr wrap="square" rtlCol="0">
            <a:spAutoFit/>
          </a:bodyPr>
          <a:lstStyle/>
          <a:p>
            <a:r>
              <a:rPr lang="en-GB" dirty="0"/>
              <a:t>In this audio book you will find out more about self – esteem and aging.</a:t>
            </a:r>
          </a:p>
        </p:txBody>
      </p:sp>
      <p:pic>
        <p:nvPicPr>
          <p:cNvPr id="4" name="8">
            <a:hlinkClick r:id="" action="ppaction://media"/>
            <a:extLst>
              <a:ext uri="{FF2B5EF4-FFF2-40B4-BE49-F238E27FC236}">
                <a16:creationId xmlns:a16="http://schemas.microsoft.com/office/drawing/2014/main" id="{8CEB4504-A741-474F-B63C-E547224FD31E}"/>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1152088" y="5422490"/>
            <a:ext cx="609600" cy="609600"/>
          </a:xfrm>
          <a:prstGeom prst="rect">
            <a:avLst/>
          </a:prstGeom>
        </p:spPr>
      </p:pic>
    </p:spTree>
    <p:extLst>
      <p:ext uri="{BB962C8B-B14F-4D97-AF65-F5344CB8AC3E}">
        <p14:creationId xmlns:p14="http://schemas.microsoft.com/office/powerpoint/2010/main" val="21163967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5098"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AE6F2518-B084-4896-AF52-66CC2144AA2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2003</TotalTime>
  <Words>720</Words>
  <Application>Microsoft Office PowerPoint</Application>
  <PresentationFormat>Widescreen</PresentationFormat>
  <Paragraphs>19</Paragraphs>
  <Slides>10</Slides>
  <Notes>0</Notes>
  <HiddenSlides>0</HiddenSlides>
  <MMClips>8</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10</vt:i4>
      </vt:variant>
    </vt:vector>
  </HeadingPairs>
  <TitlesOfParts>
    <vt:vector size="16" baseType="lpstr">
      <vt:lpstr>Arial</vt:lpstr>
      <vt:lpstr>Arial Rounded MT Bold</vt:lpstr>
      <vt:lpstr>Calibri</vt:lpstr>
      <vt:lpstr>Calibri Light</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FIPL4</dc:creator>
  <cp:lastModifiedBy>Georgia Prastitou</cp:lastModifiedBy>
  <cp:revision>34</cp:revision>
  <dcterms:created xsi:type="dcterms:W3CDTF">2020-10-05T11:11:44Z</dcterms:created>
  <dcterms:modified xsi:type="dcterms:W3CDTF">2022-04-28T11:18:21Z</dcterms:modified>
</cp:coreProperties>
</file>